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84" autoAdjust="0"/>
  </p:normalViewPr>
  <p:slideViewPr>
    <p:cSldViewPr>
      <p:cViewPr>
        <p:scale>
          <a:sx n="66" d="100"/>
          <a:sy n="66" d="100"/>
        </p:scale>
        <p:origin x="-63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76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ivke\Desktop\bosna\statistik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ivke\Desktop\bosna\statistik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ivke\Desktop\bosna\statistik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ivke\Desktop\bosna\statistik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ivke\Desktop\bosna\statistik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ivke\Desktop\bosna\statistik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>
              <a:defRPr sz="1200" b="1"/>
            </a:pPr>
            <a:r>
              <a:rPr lang="sr-Latn-CS" sz="3000" b="1" i="0" u="none" strike="noStrike" baseline="0" dirty="0" smtClean="0"/>
              <a:t>Da li vršite monitoring uređaja u vašoj mreži</a:t>
            </a:r>
            <a:r>
              <a:rPr lang="en-US" sz="3000" b="1" i="0" u="none" strike="noStrike" baseline="0" dirty="0" smtClean="0"/>
              <a:t>?</a:t>
            </a:r>
            <a:endParaRPr lang="sr-Latn-CS" sz="3000" b="1" i="0" u="none" strike="noStrike" baseline="0" dirty="0" smtClean="0"/>
          </a:p>
        </c:rich>
      </c:tx>
      <c:layout/>
      <c:spPr>
        <a:ln>
          <a:noFill/>
        </a:ln>
      </c:spPr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3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Sheet2!$A$9:$A$10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Sheet2!$C$9:$C$10</c:f>
              <c:numCache>
                <c:formatCode>General</c:formatCode>
                <c:ptCount val="2"/>
                <c:pt idx="0">
                  <c:v>7</c:v>
                </c:pt>
                <c:pt idx="1">
                  <c:v>5</c:v>
                </c:pt>
              </c:numCache>
            </c:numRef>
          </c:val>
        </c:ser>
        <c:dLbls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000"/>
            </a:pPr>
            <a:r>
              <a:rPr lang="en-US" sz="3000" dirty="0" err="1" smtClean="0"/>
              <a:t>Koje</a:t>
            </a:r>
            <a:r>
              <a:rPr lang="en-US" sz="3000" dirty="0" smtClean="0"/>
              <a:t> </a:t>
            </a:r>
            <a:r>
              <a:rPr lang="en-US" sz="3000" dirty="0" err="1" smtClean="0"/>
              <a:t>protokole</a:t>
            </a:r>
            <a:r>
              <a:rPr lang="en-US" sz="3000" dirty="0" smtClean="0"/>
              <a:t> </a:t>
            </a:r>
            <a:r>
              <a:rPr lang="en-US" sz="3000" dirty="0" err="1" smtClean="0"/>
              <a:t>koristite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en-US" sz="3000" baseline="0" dirty="0" smtClean="0"/>
              <a:t> monitoring</a:t>
            </a:r>
            <a:r>
              <a:rPr lang="en-US" sz="3000" dirty="0" smtClean="0"/>
              <a:t>?</a:t>
            </a:r>
            <a:endParaRPr lang="en-US" sz="3000" dirty="0"/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cat>
            <c:strRef>
              <c:f>Sheet2!$A$32:$A$36</c:f>
              <c:strCache>
                <c:ptCount val="5"/>
                <c:pt idx="0">
                  <c:v>SNMP</c:v>
                </c:pt>
                <c:pt idx="1">
                  <c:v>ICMP</c:v>
                </c:pt>
                <c:pt idx="2">
                  <c:v>NetFlow </c:v>
                </c:pt>
                <c:pt idx="3">
                  <c:v>Syslog </c:v>
                </c:pt>
                <c:pt idx="4">
                  <c:v>Other</c:v>
                </c:pt>
              </c:strCache>
            </c:strRef>
          </c:cat>
          <c:val>
            <c:numRef>
              <c:f>Sheet2!$D$32:$D$36</c:f>
              <c:numCache>
                <c:formatCode>0.00%</c:formatCode>
                <c:ptCount val="5"/>
                <c:pt idx="0">
                  <c:v>0.41666666666666763</c:v>
                </c:pt>
                <c:pt idx="1">
                  <c:v>0.41666666666666763</c:v>
                </c:pt>
                <c:pt idx="2">
                  <c:v>0</c:v>
                </c:pt>
                <c:pt idx="3">
                  <c:v>0.33333333333333331</c:v>
                </c:pt>
                <c:pt idx="4">
                  <c:v>0</c:v>
                </c:pt>
              </c:numCache>
            </c:numRef>
          </c:val>
        </c:ser>
        <c:gapWidth val="55"/>
        <c:gapDepth val="55"/>
        <c:shape val="box"/>
        <c:axId val="53031680"/>
        <c:axId val="53033216"/>
        <c:axId val="0"/>
      </c:bar3DChart>
      <c:catAx>
        <c:axId val="530316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3033216"/>
        <c:crosses val="autoZero"/>
        <c:auto val="1"/>
        <c:lblAlgn val="ctr"/>
        <c:lblOffset val="100"/>
      </c:catAx>
      <c:valAx>
        <c:axId val="53033216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crossAx val="53031680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/>
            </a:pPr>
            <a:r>
              <a:rPr lang="en-US" sz="3000" b="1" i="0" u="none" strike="noStrike" baseline="0" dirty="0" err="1" smtClean="0"/>
              <a:t>Koje</a:t>
            </a:r>
            <a:r>
              <a:rPr lang="en-US" sz="3000" b="1" i="0" u="none" strike="noStrike" baseline="0" dirty="0" smtClean="0"/>
              <a:t> </a:t>
            </a:r>
            <a:r>
              <a:rPr lang="en-US" sz="3000" b="1" i="0" u="none" strike="noStrike" baseline="0" dirty="0" err="1" smtClean="0"/>
              <a:t>baze</a:t>
            </a:r>
            <a:r>
              <a:rPr lang="en-US" sz="3000" b="1" i="0" u="none" strike="noStrike" baseline="0" dirty="0" smtClean="0"/>
              <a:t> </a:t>
            </a:r>
            <a:r>
              <a:rPr lang="en-US" sz="3000" b="1" i="0" u="none" strike="noStrike" baseline="0" dirty="0" err="1" smtClean="0"/>
              <a:t>koristite</a:t>
            </a:r>
            <a:r>
              <a:rPr lang="en-US" sz="3000" b="1" i="0" u="none" strike="noStrike" baseline="0" dirty="0" smtClean="0"/>
              <a:t> </a:t>
            </a:r>
            <a:r>
              <a:rPr lang="en-US" sz="3000" b="1" i="0" u="none" strike="noStrike" baseline="0" dirty="0" err="1" smtClean="0"/>
              <a:t>za</a:t>
            </a:r>
            <a:r>
              <a:rPr lang="en-US" sz="3000" b="1" i="0" u="none" strike="noStrike" baseline="0" dirty="0" smtClean="0"/>
              <a:t> </a:t>
            </a:r>
            <a:r>
              <a:rPr lang="sr-Latn-CS" sz="3000" b="1" i="0" u="none" strike="noStrike" baseline="0" dirty="0" smtClean="0"/>
              <a:t>čuvanje informacija o studentima</a:t>
            </a:r>
            <a:r>
              <a:rPr lang="en-US" sz="3000" b="1" i="0" u="none" strike="noStrike" baseline="0" dirty="0" smtClean="0"/>
              <a:t>/</a:t>
            </a:r>
            <a:r>
              <a:rPr lang="en-US" sz="3000" b="1" i="0" u="none" strike="noStrike" baseline="0" dirty="0" err="1" smtClean="0"/>
              <a:t>zaposlenima</a:t>
            </a:r>
            <a:r>
              <a:rPr lang="en-US" sz="3000" b="1" i="0" u="none" strike="noStrike" baseline="0" dirty="0" smtClean="0"/>
              <a:t>?</a:t>
            </a:r>
            <a:endParaRPr lang="en-US" sz="3000" b="1" dirty="0"/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cat>
            <c:strRef>
              <c:f>Sheet2!$A$60:$A$65</c:f>
              <c:strCache>
                <c:ptCount val="6"/>
                <c:pt idx="0">
                  <c:v>Ldap </c:v>
                </c:pt>
                <c:pt idx="1">
                  <c:v>MySQL </c:v>
                </c:pt>
                <c:pt idx="2">
                  <c:v>PostgreSQL</c:v>
                </c:pt>
                <c:pt idx="3">
                  <c:v>Microsoft AD</c:v>
                </c:pt>
                <c:pt idx="4">
                  <c:v>MS Office Excell </c:v>
                </c:pt>
                <c:pt idx="5">
                  <c:v>Other</c:v>
                </c:pt>
              </c:strCache>
            </c:strRef>
          </c:cat>
          <c:val>
            <c:numRef>
              <c:f>Sheet2!$D$60:$D$65</c:f>
              <c:numCache>
                <c:formatCode>0.00%</c:formatCode>
                <c:ptCount val="6"/>
                <c:pt idx="0">
                  <c:v>0</c:v>
                </c:pt>
                <c:pt idx="1">
                  <c:v>0.75000000000000167</c:v>
                </c:pt>
                <c:pt idx="2">
                  <c:v>0</c:v>
                </c:pt>
                <c:pt idx="3">
                  <c:v>0</c:v>
                </c:pt>
                <c:pt idx="4">
                  <c:v>0.33333333333333331</c:v>
                </c:pt>
                <c:pt idx="5">
                  <c:v>0.16666666666666666</c:v>
                </c:pt>
              </c:numCache>
            </c:numRef>
          </c:val>
        </c:ser>
        <c:gapWidth val="55"/>
        <c:gapDepth val="55"/>
        <c:shape val="box"/>
        <c:axId val="53062272"/>
        <c:axId val="53080448"/>
        <c:axId val="0"/>
      </c:bar3DChart>
      <c:catAx>
        <c:axId val="530622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53080448"/>
        <c:crosses val="autoZero"/>
        <c:auto val="1"/>
        <c:lblAlgn val="ctr"/>
        <c:lblOffset val="100"/>
      </c:catAx>
      <c:valAx>
        <c:axId val="53080448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crossAx val="53062272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000" b="1"/>
            </a:pPr>
            <a:r>
              <a:rPr lang="en-US" sz="3000" b="1" i="0" u="none" strike="noStrike" baseline="0" dirty="0" err="1" smtClean="0"/>
              <a:t>Da</a:t>
            </a:r>
            <a:r>
              <a:rPr lang="en-US" sz="3000" b="1" i="0" u="none" strike="noStrike" baseline="0" dirty="0" smtClean="0"/>
              <a:t> </a:t>
            </a:r>
            <a:r>
              <a:rPr lang="en-US" sz="3000" b="1" i="0" u="none" strike="noStrike" baseline="0" dirty="0" err="1" smtClean="0"/>
              <a:t>li</a:t>
            </a:r>
            <a:r>
              <a:rPr lang="en-US" sz="3000" b="1" i="0" u="none" strike="noStrike" baseline="0" dirty="0" smtClean="0"/>
              <a:t> </a:t>
            </a:r>
            <a:r>
              <a:rPr lang="en-US" sz="3000" b="1" i="0" u="none" strike="noStrike" baseline="0" dirty="0" err="1" smtClean="0"/>
              <a:t>znate</a:t>
            </a:r>
            <a:r>
              <a:rPr lang="en-US" sz="3000" b="1" i="0" u="none" strike="noStrike" baseline="0" dirty="0" smtClean="0"/>
              <a:t> </a:t>
            </a:r>
            <a:r>
              <a:rPr lang="sr-Latn-CS" sz="3000" b="1" i="0" u="none" strike="noStrike" baseline="0" dirty="0" smtClean="0"/>
              <a:t>šta je eduroam servis</a:t>
            </a:r>
            <a:r>
              <a:rPr lang="en-US" sz="3000" b="1" i="0" u="none" strike="noStrike" baseline="0" dirty="0" smtClean="0"/>
              <a:t>?</a:t>
            </a:r>
            <a:endParaRPr lang="en-US" sz="3000" b="1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3000"/>
                </a:pPr>
                <a:endParaRPr lang="en-US"/>
              </a:p>
            </c:txPr>
            <c:showPercent val="1"/>
          </c:dLbls>
          <c:cat>
            <c:strRef>
              <c:f>Sheet2!$A$80:$A$81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Sheet2!$C$80:$C$81</c:f>
              <c:numCache>
                <c:formatCode>General</c:formatCode>
                <c:ptCount val="2"/>
                <c:pt idx="0">
                  <c:v>4</c:v>
                </c:pt>
                <c:pt idx="1">
                  <c:v>8</c:v>
                </c:pt>
              </c:numCache>
            </c:numRef>
          </c:val>
        </c:ser>
        <c:dLbls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3000"/>
                </a:pPr>
                <a:endParaRPr lang="en-US"/>
              </a:p>
            </c:txPr>
            <c:showPercent val="1"/>
          </c:dLbls>
          <c:cat>
            <c:strRef>
              <c:f>Sheet2!$A$109:$A$110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Sheet2!$C$109:$C$110</c:f>
              <c:numCache>
                <c:formatCode>General</c:formatCode>
                <c:ptCount val="2"/>
                <c:pt idx="0">
                  <c:v>12</c:v>
                </c:pt>
                <c:pt idx="1">
                  <c:v>0</c:v>
                </c:pt>
              </c:numCache>
            </c:numRef>
          </c:val>
        </c:ser>
        <c:dLbls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000" b="1"/>
            </a:pPr>
            <a:r>
              <a:rPr lang="sr-Latn-CS" sz="3000" b="1" i="0" u="none" strike="noStrike" baseline="0" dirty="0" smtClean="0"/>
              <a:t>Kakve aktivnosti očekujete tokom radionice</a:t>
            </a:r>
            <a:r>
              <a:rPr lang="en-US" sz="3000" b="1" i="0" u="none" strike="noStrike" baseline="0" dirty="0" smtClean="0"/>
              <a:t>?</a:t>
            </a:r>
            <a:endParaRPr lang="en-US" sz="3000" b="1" dirty="0"/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cat>
            <c:strRef>
              <c:f>Sheet2!$A$140:$A$144</c:f>
              <c:strCache>
                <c:ptCount val="5"/>
                <c:pt idx="0">
                  <c:v>Presentation</c:v>
                </c:pt>
                <c:pt idx="1">
                  <c:v>Practical use with examples (eg. Configuration of devices and services)</c:v>
                </c:pt>
                <c:pt idx="2">
                  <c:v>Combiantion of presentation and practical use</c:v>
                </c:pt>
                <c:pt idx="3">
                  <c:v>Not answered</c:v>
                </c:pt>
                <c:pt idx="4">
                  <c:v>Not completed or Not displayed</c:v>
                </c:pt>
              </c:strCache>
            </c:strRef>
          </c:cat>
          <c:val>
            <c:numRef>
              <c:f>Sheet2!$D$140:$D$144</c:f>
              <c:numCache>
                <c:formatCode>0.00%</c:formatCode>
                <c:ptCount val="5"/>
                <c:pt idx="0">
                  <c:v>0</c:v>
                </c:pt>
                <c:pt idx="1">
                  <c:v>0.16666666666666666</c:v>
                </c:pt>
                <c:pt idx="2">
                  <c:v>0.8333333333333337</c:v>
                </c:pt>
                <c:pt idx="3">
                  <c:v>0</c:v>
                </c:pt>
                <c:pt idx="4">
                  <c:v>8.3333333333333343E-2</c:v>
                </c:pt>
              </c:numCache>
            </c:numRef>
          </c:val>
        </c:ser>
        <c:gapWidth val="55"/>
        <c:gapDepth val="55"/>
        <c:shape val="box"/>
        <c:axId val="53682944"/>
        <c:axId val="53684480"/>
        <c:axId val="0"/>
      </c:bar3DChart>
      <c:catAx>
        <c:axId val="5368294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53684480"/>
        <c:crosses val="autoZero"/>
        <c:auto val="1"/>
        <c:lblAlgn val="ctr"/>
        <c:lblOffset val="100"/>
      </c:catAx>
      <c:valAx>
        <c:axId val="53684480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crossAx val="53682944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81171-AF6C-4C96-BBA9-279CAE46E392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81A69-949D-4DA2-BE27-330A8BDB2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Dobar dan moje</a:t>
            </a:r>
            <a:r>
              <a:rPr lang="en-US" baseline="0" dirty="0" smtClean="0"/>
              <a:t> ime je </a:t>
            </a:r>
            <a:r>
              <a:rPr lang="en-US" baseline="0" dirty="0" err="1" smtClean="0"/>
              <a:t>I.I.</a:t>
            </a:r>
            <a:r>
              <a:rPr lang="en-US" baseline="0" dirty="0" smtClean="0"/>
              <a:t> Hteo bih da se zahvalim svima koji su do</a:t>
            </a:r>
            <a:r>
              <a:rPr lang="sr-Latn-CS" baseline="0" dirty="0" smtClean="0"/>
              <a:t>šli na današnji WS. Posebno bih hteo da se zahvalim M.S. Za pomoć prilikom organizacije WS. Pre nego što počnemo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sr-Latn-CS" baseline="0" dirty="0" smtClean="0"/>
              <a:t>današnjim programom hteo bih da odvojim malo vremena i po</a:t>
            </a:r>
            <a:r>
              <a:rPr lang="en-US" baseline="0" dirty="0" smtClean="0"/>
              <a:t>p</a:t>
            </a:r>
            <a:r>
              <a:rPr lang="sr-Latn-CS" baseline="0" dirty="0" smtClean="0"/>
              <a:t>ričam sa svima vama o anketi koju ste radili.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Anketa je pokrila 5 oblasti</a:t>
            </a:r>
            <a:r>
              <a:rPr lang="sr-Latn-CS" baseline="0" dirty="0" smtClean="0"/>
              <a:t> (navesti koje) i na sledećih par slajdova će biti prikazani neki od rezultata ankete.</a:t>
            </a:r>
          </a:p>
          <a:p>
            <a:r>
              <a:rPr lang="sr-Latn-CS" baseline="0" dirty="0" smtClean="0"/>
              <a:t>Sam program ws-a je napravljen na osnovu vaših odgovora u anketi.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Na osnovu ovog pitanja smo rešili da napravimo sesiju</a:t>
            </a:r>
            <a:r>
              <a:rPr lang="sr-Latn-CS" baseline="0" dirty="0" smtClean="0"/>
              <a:t> za monitoring.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Na</a:t>
            </a:r>
            <a:r>
              <a:rPr lang="sr-Latn-CS" baseline="0" dirty="0" smtClean="0"/>
              <a:t> osnovu odgovora na ovo pitanje smo rešili da pokrijemo jednom sesijom NetFlow protokol.</a:t>
            </a:r>
          </a:p>
          <a:p>
            <a:r>
              <a:rPr lang="sr-Latn-CS" baseline="0" dirty="0" smtClean="0"/>
              <a:t>Odgovori su očekivani pošto se SNMP,ICMP i syslog najćešće koriste u mrežama.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Na osnovu ovog odgovora pokrili smo sesiju ID menadžment</a:t>
            </a:r>
            <a:r>
              <a:rPr lang="sr-Latn-CS" baseline="0" dirty="0" smtClean="0"/>
              <a:t> i pošto je ideja da se pokrije wireless tema (eduroam) veoma je bitno da institucija poseduje svoju bazu korisnika. U tom cilju nam je bilo veoma interesantno da saznamo koje baze Vi koristite za čuvanje identiteta.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Šta je eduroam servis. Ako niste čuli danas ćete saznati i uvideti koje su prednosti pružanja ovakvog servisa.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Vidim da ste svi zainteresovani za ovakve radionice,</a:t>
            </a:r>
            <a:r>
              <a:rPr lang="sr-Latn-CS" baseline="0" dirty="0" smtClean="0"/>
              <a:t> što me raduje. </a:t>
            </a:r>
            <a:r>
              <a:rPr lang="en-US" baseline="0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Poslednje pitanje</a:t>
            </a:r>
            <a:r>
              <a:rPr lang="en-US" baseline="0" dirty="0" smtClean="0"/>
              <a:t> sa odgovorima koje ste popunili je dovelo do toga da se u okviru ovog WS-a organizuje i jedna hands-on-lab sesija koja bi pokrila instalaciju i konfiguraciju </a:t>
            </a:r>
            <a:r>
              <a:rPr lang="en-US" baseline="0" dirty="0" err="1" smtClean="0"/>
              <a:t>openldap</a:t>
            </a:r>
            <a:r>
              <a:rPr lang="en-US" baseline="0" dirty="0" smtClean="0"/>
              <a:t> servera kao i inicijalno kreiranje baze i ubacivanje korisnika. Deo lab </a:t>
            </a:r>
            <a:r>
              <a:rPr lang="en-US" baseline="0" dirty="0" err="1" smtClean="0"/>
              <a:t>ve</a:t>
            </a:r>
            <a:r>
              <a:rPr lang="sr-Latn-CS" baseline="0" dirty="0" smtClean="0"/>
              <a:t>žbe pokriva i integraciju sa apache web serverom.</a:t>
            </a:r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81A69-949D-4DA2-BE27-330A8BDB2E9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6516688" y="6175375"/>
            <a:ext cx="2057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309" tIns="41154" rIns="82309" bIns="41154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bg1"/>
                </a:solidFill>
                <a:latin typeface="Arial" charset="0"/>
              </a:rPr>
              <a:t>connect • communicate • collaborate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0405" y="1989649"/>
            <a:ext cx="6859071" cy="116634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0405" y="3430429"/>
            <a:ext cx="6859071" cy="1715215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3638"/>
            <a:ext cx="1920875" cy="4794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55950" y="6243638"/>
            <a:ext cx="2811463" cy="4794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4950" y="6243638"/>
            <a:ext cx="1851025" cy="4794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B8411-FFDB-4784-BEE3-CAFE58A64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D3798-66B0-42BB-8774-40CF9CF932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119" y="228695"/>
            <a:ext cx="1941975" cy="525999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907" y="228695"/>
            <a:ext cx="5693029" cy="525999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335A-822D-4E2B-BAA9-FD2B3051B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3602"/>
            <a:ext cx="8077093" cy="41150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B7B34-2CF8-4BC0-864D-319C6E88B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32" y="4406673"/>
            <a:ext cx="7773614" cy="1362166"/>
          </a:xfrm>
        </p:spPr>
        <p:txBody>
          <a:bodyPr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32" y="2907289"/>
            <a:ext cx="7773614" cy="1499384"/>
          </a:xfrm>
        </p:spPr>
        <p:txBody>
          <a:bodyPr anchor="b"/>
          <a:lstStyle>
            <a:lvl1pPr marL="0" indent="0">
              <a:buNone/>
              <a:defRPr sz="1800"/>
            </a:lvl1pPr>
            <a:lvl2pPr marL="411547" indent="0">
              <a:buNone/>
              <a:defRPr sz="1600"/>
            </a:lvl2pPr>
            <a:lvl3pPr marL="823095" indent="0">
              <a:buNone/>
              <a:defRPr sz="1400"/>
            </a:lvl3pPr>
            <a:lvl4pPr marL="1234642" indent="0">
              <a:buNone/>
              <a:defRPr sz="1300"/>
            </a:lvl4pPr>
            <a:lvl5pPr marL="1646190" indent="0">
              <a:buNone/>
              <a:defRPr sz="1300"/>
            </a:lvl5pPr>
            <a:lvl6pPr marL="2057738" indent="0">
              <a:buNone/>
              <a:defRPr sz="1300"/>
            </a:lvl6pPr>
            <a:lvl7pPr marL="2469286" indent="0">
              <a:buNone/>
              <a:defRPr sz="1300"/>
            </a:lvl7pPr>
            <a:lvl8pPr marL="2880834" indent="0">
              <a:buNone/>
              <a:defRPr sz="1300"/>
            </a:lvl8pPr>
            <a:lvl9pPr marL="32923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29F75-F45F-4282-9B8A-6097ECA2E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908" y="1373603"/>
            <a:ext cx="3816788" cy="411508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877" y="1373603"/>
            <a:ext cx="3818216" cy="411508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F3752-9CC8-4F1E-ADAC-DF1070532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73" y="274435"/>
            <a:ext cx="8229457" cy="114347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73" y="1535118"/>
            <a:ext cx="4039708" cy="64034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547" indent="0">
              <a:buNone/>
              <a:defRPr sz="1800" b="1"/>
            </a:lvl2pPr>
            <a:lvl3pPr marL="823095" indent="0">
              <a:buNone/>
              <a:defRPr sz="1600" b="1"/>
            </a:lvl3pPr>
            <a:lvl4pPr marL="1234642" indent="0">
              <a:buNone/>
              <a:defRPr sz="1400" b="1"/>
            </a:lvl4pPr>
            <a:lvl5pPr marL="1646190" indent="0">
              <a:buNone/>
              <a:defRPr sz="1400" b="1"/>
            </a:lvl5pPr>
            <a:lvl6pPr marL="2057738" indent="0">
              <a:buNone/>
              <a:defRPr sz="1400" b="1"/>
            </a:lvl6pPr>
            <a:lvl7pPr marL="2469286" indent="0">
              <a:buNone/>
              <a:defRPr sz="1400" b="1"/>
            </a:lvl7pPr>
            <a:lvl8pPr marL="2880834" indent="0">
              <a:buNone/>
              <a:defRPr sz="1400" b="1"/>
            </a:lvl8pPr>
            <a:lvl9pPr marL="3292382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73" y="2175465"/>
            <a:ext cx="4039708" cy="395071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592" y="1535118"/>
            <a:ext cx="4041136" cy="64034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547" indent="0">
              <a:buNone/>
              <a:defRPr sz="1800" b="1"/>
            </a:lvl2pPr>
            <a:lvl3pPr marL="823095" indent="0">
              <a:buNone/>
              <a:defRPr sz="1600" b="1"/>
            </a:lvl3pPr>
            <a:lvl4pPr marL="1234642" indent="0">
              <a:buNone/>
              <a:defRPr sz="1400" b="1"/>
            </a:lvl4pPr>
            <a:lvl5pPr marL="1646190" indent="0">
              <a:buNone/>
              <a:defRPr sz="1400" b="1"/>
            </a:lvl5pPr>
            <a:lvl6pPr marL="2057738" indent="0">
              <a:buNone/>
              <a:defRPr sz="1400" b="1"/>
            </a:lvl6pPr>
            <a:lvl7pPr marL="2469286" indent="0">
              <a:buNone/>
              <a:defRPr sz="1400" b="1"/>
            </a:lvl7pPr>
            <a:lvl8pPr marL="2880834" indent="0">
              <a:buNone/>
              <a:defRPr sz="1400" b="1"/>
            </a:lvl8pPr>
            <a:lvl9pPr marL="3292382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592" y="2175465"/>
            <a:ext cx="4041136" cy="395071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49CFC-8D7A-43BA-89E6-0B1AFACD0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A6016-3E9E-4DB5-97E5-C17347CAE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43E12-3248-4498-AF86-4FFE511B0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71" y="273006"/>
            <a:ext cx="3007989" cy="116205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91" y="273005"/>
            <a:ext cx="5111438" cy="585317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71" y="1435063"/>
            <a:ext cx="3007989" cy="4691112"/>
          </a:xfrm>
        </p:spPr>
        <p:txBody>
          <a:bodyPr/>
          <a:lstStyle>
            <a:lvl1pPr marL="0" indent="0">
              <a:buNone/>
              <a:defRPr sz="1300"/>
            </a:lvl1pPr>
            <a:lvl2pPr marL="411547" indent="0">
              <a:buNone/>
              <a:defRPr sz="1100"/>
            </a:lvl2pPr>
            <a:lvl3pPr marL="823095" indent="0">
              <a:buNone/>
              <a:defRPr sz="900"/>
            </a:lvl3pPr>
            <a:lvl4pPr marL="1234642" indent="0">
              <a:buNone/>
              <a:defRPr sz="800"/>
            </a:lvl4pPr>
            <a:lvl5pPr marL="1646190" indent="0">
              <a:buNone/>
              <a:defRPr sz="800"/>
            </a:lvl5pPr>
            <a:lvl6pPr marL="2057738" indent="0">
              <a:buNone/>
              <a:defRPr sz="800"/>
            </a:lvl6pPr>
            <a:lvl7pPr marL="2469286" indent="0">
              <a:buNone/>
              <a:defRPr sz="800"/>
            </a:lvl7pPr>
            <a:lvl8pPr marL="2880834" indent="0">
              <a:buNone/>
              <a:defRPr sz="800"/>
            </a:lvl8pPr>
            <a:lvl9pPr marL="3292382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38D71-AA31-448B-B0DC-AC8FCB3CE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32" y="4801172"/>
            <a:ext cx="5487257" cy="56602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32" y="613191"/>
            <a:ext cx="5487257" cy="4115085"/>
          </a:xfrm>
        </p:spPr>
        <p:txBody>
          <a:bodyPr/>
          <a:lstStyle>
            <a:lvl1pPr marL="0" indent="0">
              <a:buNone/>
              <a:defRPr sz="2900"/>
            </a:lvl1pPr>
            <a:lvl2pPr marL="411547" indent="0">
              <a:buNone/>
              <a:defRPr sz="2500"/>
            </a:lvl2pPr>
            <a:lvl3pPr marL="823095" indent="0">
              <a:buNone/>
              <a:defRPr sz="2200"/>
            </a:lvl3pPr>
            <a:lvl4pPr marL="1234642" indent="0">
              <a:buNone/>
              <a:defRPr sz="1800"/>
            </a:lvl4pPr>
            <a:lvl5pPr marL="1646190" indent="0">
              <a:buNone/>
              <a:defRPr sz="1800"/>
            </a:lvl5pPr>
            <a:lvl6pPr marL="2057738" indent="0">
              <a:buNone/>
              <a:defRPr sz="1800"/>
            </a:lvl6pPr>
            <a:lvl7pPr marL="2469286" indent="0">
              <a:buNone/>
              <a:defRPr sz="1800"/>
            </a:lvl7pPr>
            <a:lvl8pPr marL="2880834" indent="0">
              <a:buNone/>
              <a:defRPr sz="1800"/>
            </a:lvl8pPr>
            <a:lvl9pPr marL="3292382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32" y="5367193"/>
            <a:ext cx="5487257" cy="804721"/>
          </a:xfrm>
        </p:spPr>
        <p:txBody>
          <a:bodyPr/>
          <a:lstStyle>
            <a:lvl1pPr marL="0" indent="0">
              <a:buNone/>
              <a:defRPr sz="1300"/>
            </a:lvl1pPr>
            <a:lvl2pPr marL="411547" indent="0">
              <a:buNone/>
              <a:defRPr sz="1100"/>
            </a:lvl2pPr>
            <a:lvl3pPr marL="823095" indent="0">
              <a:buNone/>
              <a:defRPr sz="900"/>
            </a:lvl3pPr>
            <a:lvl4pPr marL="1234642" indent="0">
              <a:buNone/>
              <a:defRPr sz="800"/>
            </a:lvl4pPr>
            <a:lvl5pPr marL="1646190" indent="0">
              <a:buNone/>
              <a:defRPr sz="800"/>
            </a:lvl5pPr>
            <a:lvl6pPr marL="2057738" indent="0">
              <a:buNone/>
              <a:defRPr sz="800"/>
            </a:lvl6pPr>
            <a:lvl7pPr marL="2469286" indent="0">
              <a:buNone/>
              <a:defRPr sz="800"/>
            </a:lvl7pPr>
            <a:lvl8pPr marL="2880834" indent="0">
              <a:buNone/>
              <a:defRPr sz="800"/>
            </a:lvl8pPr>
            <a:lvl9pPr marL="3292382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73059-E4A0-4446-BE3D-06049CD62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6340475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31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8A00B542-D5B9-454C-9B39-C41979F17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6516688" y="6175375"/>
            <a:ext cx="2057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314" tIns="41157" rIns="82314" bIns="41157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900">
                <a:solidFill>
                  <a:schemeClr val="bg1"/>
                </a:solidFill>
                <a:latin typeface="Arial" charset="0"/>
              </a:rPr>
              <a:t>connect • communicate • collaborate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5pPr>
      <a:lvl6pPr marL="411571" algn="l" defTabSz="914603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6pPr>
      <a:lvl7pPr marL="823143" algn="l" defTabSz="914603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7pPr>
      <a:lvl8pPr marL="1234714" algn="l" defTabSz="914603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8pPr>
      <a:lvl9pPr marL="1646286" algn="l" defTabSz="914603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Arial" charset="0"/>
        </a:defRPr>
      </a:lvl9pPr>
    </p:titleStyle>
    <p:bodyStyle>
      <a:lvl1pPr marL="260350" indent="-260350" algn="l" rtl="0" eaLnBrk="0" fontAlgn="base" hangingPunct="0">
        <a:spcBef>
          <a:spcPct val="20000"/>
        </a:spcBef>
        <a:spcAft>
          <a:spcPct val="0"/>
        </a:spcAft>
        <a:buClr>
          <a:srgbClr val="B4D100"/>
        </a:buClr>
        <a:buSzPct val="8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52413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17600" indent="-260350" algn="l" rtl="0" eaLnBrk="0" fontAlgn="base" hangingPunct="0">
        <a:spcBef>
          <a:spcPct val="20000"/>
        </a:spcBef>
        <a:spcAft>
          <a:spcPct val="0"/>
        </a:spcAft>
        <a:buClr>
          <a:srgbClr val="B4D100"/>
        </a:buClr>
        <a:buSzPct val="125000"/>
        <a:buChar char="–"/>
        <a:defRPr sz="2400" i="1">
          <a:solidFill>
            <a:schemeClr val="tx1"/>
          </a:solidFill>
          <a:latin typeface="+mn-lt"/>
        </a:defRPr>
      </a:lvl3pPr>
      <a:lvl4pPr marL="1539875" indent="-24923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5000"/>
        <a:buChar char="–"/>
        <a:defRPr sz="2000" i="1">
          <a:solidFill>
            <a:schemeClr val="tx1"/>
          </a:solidFill>
          <a:latin typeface="+mn-lt"/>
        </a:defRPr>
      </a:lvl4pPr>
      <a:lvl5pPr marL="1973263" indent="-2603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25000"/>
        <a:buChar char="–"/>
        <a:defRPr sz="2000" i="1">
          <a:solidFill>
            <a:schemeClr val="tx1"/>
          </a:solidFill>
          <a:latin typeface="+mn-lt"/>
        </a:defRPr>
      </a:lvl5pPr>
      <a:lvl6pPr marL="2385114" indent="-261520" algn="l" defTabSz="914603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25000"/>
        <a:buChar char="–"/>
        <a:defRPr sz="1800" i="1">
          <a:solidFill>
            <a:schemeClr val="tx1"/>
          </a:solidFill>
          <a:latin typeface="+mn-lt"/>
        </a:defRPr>
      </a:lvl6pPr>
      <a:lvl7pPr marL="2796686" indent="-261520" algn="l" defTabSz="914603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25000"/>
        <a:buChar char="–"/>
        <a:defRPr sz="1800" i="1">
          <a:solidFill>
            <a:schemeClr val="tx1"/>
          </a:solidFill>
          <a:latin typeface="+mn-lt"/>
        </a:defRPr>
      </a:lvl7pPr>
      <a:lvl8pPr marL="3208257" indent="-261520" algn="l" defTabSz="914603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25000"/>
        <a:buChar char="–"/>
        <a:defRPr sz="1800" i="1">
          <a:solidFill>
            <a:schemeClr val="tx1"/>
          </a:solidFill>
          <a:latin typeface="+mn-lt"/>
        </a:defRPr>
      </a:lvl8pPr>
      <a:lvl9pPr marL="3619828" indent="-261520" algn="l" defTabSz="914603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25000"/>
        <a:buChar char="–"/>
        <a:defRPr sz="18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71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3143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714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6286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857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9429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1000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2572" algn="l" defTabSz="82314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Géant3 </a:t>
            </a:r>
            <a:r>
              <a:rPr lang="en-US" sz="4000" dirty="0" smtClean="0"/>
              <a:t>NA3T4 radionica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en-US" dirty="0" err="1" smtClean="0"/>
              <a:t>Banjaluka</a:t>
            </a:r>
            <a:r>
              <a:rPr lang="en-US" dirty="0" smtClean="0"/>
              <a:t>, </a:t>
            </a:r>
            <a:r>
              <a:rPr lang="en-US" dirty="0" err="1" smtClean="0"/>
              <a:t>Novembar</a:t>
            </a:r>
            <a:r>
              <a:rPr lang="en-US" dirty="0" smtClean="0"/>
              <a:t> 2012.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Anketa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Oblasti</a:t>
            </a:r>
            <a:endParaRPr lang="en-US" dirty="0" smtClean="0"/>
          </a:p>
          <a:p>
            <a:pPr lvl="1"/>
            <a:r>
              <a:rPr lang="en-US" dirty="0" err="1" smtClean="0"/>
              <a:t>Sigurnost</a:t>
            </a:r>
            <a:endParaRPr lang="sr-Latn-CS" dirty="0" smtClean="0"/>
          </a:p>
          <a:p>
            <a:pPr lvl="1"/>
            <a:r>
              <a:rPr lang="sr-Latn-CS" dirty="0" smtClean="0"/>
              <a:t>Monitoring</a:t>
            </a:r>
            <a:endParaRPr lang="en-US" dirty="0" smtClean="0"/>
          </a:p>
          <a:p>
            <a:pPr lvl="1"/>
            <a:r>
              <a:rPr lang="en-US" dirty="0" smtClean="0"/>
              <a:t>IPv6</a:t>
            </a:r>
          </a:p>
          <a:p>
            <a:pPr lvl="1"/>
            <a:r>
              <a:rPr lang="sr-Latn-CS" b="1" dirty="0" smtClean="0">
                <a:solidFill>
                  <a:srgbClr val="FF0000"/>
                </a:solidFill>
              </a:rPr>
              <a:t>Wireless - eduroam</a:t>
            </a:r>
          </a:p>
          <a:p>
            <a:pPr lvl="1"/>
            <a:r>
              <a:rPr lang="sr-Latn-CS" dirty="0" smtClean="0"/>
              <a:t>ID menadžment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Rezultati ankete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066800" y="1447800"/>
          <a:ext cx="7162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3124200"/>
            <a:ext cx="457200" cy="1506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7924800" y="3200400"/>
            <a:ext cx="646331" cy="117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b="1" dirty="0" smtClean="0"/>
              <a:t>DA</a:t>
            </a:r>
          </a:p>
          <a:p>
            <a:pPr>
              <a:lnSpc>
                <a:spcPct val="150000"/>
              </a:lnSpc>
            </a:pPr>
            <a:r>
              <a:rPr lang="en-US" sz="2500" b="1" dirty="0" smtClean="0"/>
              <a:t>NE</a:t>
            </a:r>
            <a:endParaRPr lang="en-US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Rezultati ankete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066800" y="1447800"/>
          <a:ext cx="7162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Rezultati ankete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914400" y="1295400"/>
          <a:ext cx="69342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Rezultati ankete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09600" y="1524000"/>
          <a:ext cx="7467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7543800" y="3276600"/>
            <a:ext cx="1027331" cy="1506682"/>
            <a:chOff x="7543800" y="3276600"/>
            <a:chExt cx="1027331" cy="1506682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543800" y="3276600"/>
              <a:ext cx="457200" cy="15066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TextBox 5"/>
            <p:cNvSpPr txBox="1"/>
            <p:nvPr/>
          </p:nvSpPr>
          <p:spPr>
            <a:xfrm>
              <a:off x="7924800" y="3352800"/>
              <a:ext cx="646331" cy="1175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500" b="1" dirty="0" smtClean="0"/>
                <a:t>DA</a:t>
              </a:r>
            </a:p>
            <a:p>
              <a:pPr>
                <a:lnSpc>
                  <a:spcPct val="150000"/>
                </a:lnSpc>
              </a:pPr>
              <a:r>
                <a:rPr lang="en-US" sz="2500" b="1" dirty="0" smtClean="0"/>
                <a:t>NE</a:t>
              </a:r>
              <a:endParaRPr lang="en-US" sz="25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Rezultati ankete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838200" y="2743200"/>
          <a:ext cx="7210425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3716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u="none" strike="noStrike" baseline="0" dirty="0" err="1" smtClean="0"/>
              <a:t>Da</a:t>
            </a:r>
            <a:r>
              <a:rPr lang="en-US" sz="2000" b="1" i="0" u="none" strike="noStrike" baseline="0" dirty="0" smtClean="0"/>
              <a:t> </a:t>
            </a:r>
            <a:r>
              <a:rPr lang="en-US" sz="2000" b="1" i="0" u="none" strike="noStrike" baseline="0" dirty="0" err="1" smtClean="0"/>
              <a:t>li</a:t>
            </a:r>
            <a:r>
              <a:rPr lang="en-US" sz="2000" b="1" i="0" u="none" strike="noStrike" baseline="0" dirty="0" smtClean="0"/>
              <a:t> bi u</a:t>
            </a:r>
            <a:r>
              <a:rPr lang="sr-Latn-CS" sz="2000" b="1" i="0" u="none" strike="noStrike" baseline="0" dirty="0" smtClean="0"/>
              <a:t>čestvovali na jednodnevnoj radionici koja bi pokrila sl</a:t>
            </a:r>
            <a:r>
              <a:rPr lang="en-US" sz="2000" b="1" i="0" u="none" strike="noStrike" baseline="0" dirty="0" smtClean="0"/>
              <a:t>e</a:t>
            </a:r>
            <a:r>
              <a:rPr lang="sr-Latn-CS" sz="2000" b="1" i="0" u="none" strike="noStrike" baseline="0" dirty="0" smtClean="0"/>
              <a:t>deće oblasti</a:t>
            </a:r>
            <a:r>
              <a:rPr lang="en-US" sz="2000" b="1" i="0" u="none" strike="noStrike" baseline="0" dirty="0" smtClean="0"/>
              <a:t>: </a:t>
            </a:r>
            <a:r>
              <a:rPr lang="sr-Latn-CS" sz="2000" b="1" dirty="0" smtClean="0"/>
              <a:t>Network </a:t>
            </a:r>
            <a:r>
              <a:rPr lang="sr-Latn-CS" sz="2000" b="1" i="0" u="none" strike="noStrike" baseline="0" dirty="0" smtClean="0"/>
              <a:t>Monitoring</a:t>
            </a:r>
            <a:r>
              <a:rPr lang="en-US" sz="2000" b="1" i="0" u="none" strike="noStrike" baseline="0" dirty="0" smtClean="0"/>
              <a:t>, Security,  Wireless, Physical Infrastructure, Campus Networking, Real</a:t>
            </a:r>
            <a:r>
              <a:rPr lang="en-US" sz="2000" b="1" i="0" u="none" strike="noStrike" dirty="0" smtClean="0"/>
              <a:t> </a:t>
            </a:r>
            <a:r>
              <a:rPr lang="en-US" sz="2000" b="1" i="0" u="none" strike="noStrike" baseline="0" dirty="0" smtClean="0"/>
              <a:t>time  Communications? </a:t>
            </a:r>
            <a:endParaRPr lang="en-US" sz="2000" b="1" dirty="0" smtClean="0"/>
          </a:p>
          <a:p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3657600"/>
            <a:ext cx="457200" cy="1506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7543800" y="3733800"/>
            <a:ext cx="6463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b="1" dirty="0" smtClean="0"/>
              <a:t>DA </a:t>
            </a:r>
          </a:p>
          <a:p>
            <a:pPr>
              <a:lnSpc>
                <a:spcPct val="150000"/>
              </a:lnSpc>
            </a:pPr>
            <a:r>
              <a:rPr lang="en-US" sz="2500" b="1" dirty="0" smtClean="0"/>
              <a:t>NE</a:t>
            </a:r>
            <a:endParaRPr lang="en-US" sz="2500" b="1" dirty="0"/>
          </a:p>
        </p:txBody>
      </p:sp>
      <p:sp>
        <p:nvSpPr>
          <p:cNvPr id="7" name="TextBox 1"/>
          <p:cNvSpPr txBox="1"/>
          <p:nvPr/>
        </p:nvSpPr>
        <p:spPr>
          <a:xfrm>
            <a:off x="228600" y="5562600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 smtClean="0">
                <a:sym typeface="Wingdings" pitchFamily="2" charset="2"/>
              </a:rPr>
              <a:t>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Rezultati ankete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295400"/>
          <a:ext cx="8686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Agenda	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438400" y="1371600"/>
          <a:ext cx="4226052" cy="4825510"/>
        </p:xfrm>
        <a:graphic>
          <a:graphicData uri="http://schemas.openxmlformats.org/drawingml/2006/table">
            <a:tbl>
              <a:tblPr/>
              <a:tblGrid>
                <a:gridCol w="586087"/>
                <a:gridCol w="386664"/>
                <a:gridCol w="2040237"/>
                <a:gridCol w="1213064"/>
              </a:tblGrid>
              <a:tr h="125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Početak</a:t>
                      </a:r>
                    </a:p>
                  </a:txBody>
                  <a:tcPr marL="5706" marR="5706" marT="57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Kraj</a:t>
                      </a:r>
                    </a:p>
                  </a:txBody>
                  <a:tcPr marL="5706" marR="5706" marT="57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Teme</a:t>
                      </a:r>
                    </a:p>
                  </a:txBody>
                  <a:tcPr marL="5706" marR="5706" marT="57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Predavač</a:t>
                      </a:r>
                    </a:p>
                  </a:txBody>
                  <a:tcPr marL="5706" marR="5706" marT="57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3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9:00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10:00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Uvodna Sekcija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538"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CBP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Uvod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Ivan Ivanović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CBP Iskustva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Ivan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Ivanović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3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10:00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10:45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Sigurnost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1777">
                <a:tc rowSpan="3"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Filtriraje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 WEB saobraćaja 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– </a:t>
                      </a:r>
                      <a:endParaRPr lang="sr-Latn-CS" sz="11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 rtl="0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Ironport 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cloud sistem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Jovana Palibrk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Pitanja&amp;Odgovori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Pauza 15 min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3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11:00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12:30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Wireless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3087">
                <a:tc rowSpan="3"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AMRES eduroam iskustva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Marko Stojaković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Demonstracija 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Marko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Stojaković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Pitanja&amp;Odgovori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3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12:30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13:30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Ručak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3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13:30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15:30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Menadžment identiteta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3087">
                <a:tc rowSpan="4"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ID menadžmet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Marina Vermezović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OpenLdap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radionica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Ivan Ivanović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Pitanja&amp;Odgovori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Pauza 15 min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3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15:45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17:00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Monitoring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1076">
                <a:tc rowSpan="3"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Menadžment</a:t>
                      </a:r>
                      <a:r>
                        <a:rPr lang="en-US" sz="11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I 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Monitoring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mrežne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infrastrukture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Ivan Ivanović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NetFlow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 monitoring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Ivan Ivanović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55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Pitanja&amp;Odgovori 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74359"/>
      </a:dk1>
      <a:lt1>
        <a:srgbClr val="FFFFFF"/>
      </a:lt1>
      <a:dk2>
        <a:srgbClr val="FFFFFF"/>
      </a:dk2>
      <a:lt2>
        <a:srgbClr val="0D8B9F"/>
      </a:lt2>
      <a:accent1>
        <a:srgbClr val="00899F"/>
      </a:accent1>
      <a:accent2>
        <a:srgbClr val="E0C300"/>
      </a:accent2>
      <a:accent3>
        <a:srgbClr val="FFFFFF"/>
      </a:accent3>
      <a:accent4>
        <a:srgbClr val="05384B"/>
      </a:accent4>
      <a:accent5>
        <a:srgbClr val="AAC4CD"/>
      </a:accent5>
      <a:accent6>
        <a:srgbClr val="CBB000"/>
      </a:accent6>
      <a:hlink>
        <a:srgbClr val="EE5019"/>
      </a:hlink>
      <a:folHlink>
        <a:srgbClr val="BFDD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454</Words>
  <Application>Microsoft Office PowerPoint</Application>
  <PresentationFormat>On-screen Show (4:3)</PresentationFormat>
  <Paragraphs>104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 Presentation</vt:lpstr>
      <vt:lpstr>Géant3 NA3T4 radionica</vt:lpstr>
      <vt:lpstr>Anketa</vt:lpstr>
      <vt:lpstr>Rezultati ankete</vt:lpstr>
      <vt:lpstr>Rezultati ankete</vt:lpstr>
      <vt:lpstr>Rezultati ankete</vt:lpstr>
      <vt:lpstr>Rezultati ankete</vt:lpstr>
      <vt:lpstr>Rezultati ankete</vt:lpstr>
      <vt:lpstr>Rezultati ankete</vt:lpstr>
      <vt:lpstr>Agenda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Genat3 Radionica</dc:title>
  <dc:creator>Ivan</dc:creator>
  <cp:lastModifiedBy>Milan</cp:lastModifiedBy>
  <cp:revision>26</cp:revision>
  <dcterms:created xsi:type="dcterms:W3CDTF">2012-10-28T12:16:37Z</dcterms:created>
  <dcterms:modified xsi:type="dcterms:W3CDTF">2012-11-01T08:18:10Z</dcterms:modified>
</cp:coreProperties>
</file>