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9" r:id="rId3"/>
    <p:sldId id="258" r:id="rId4"/>
    <p:sldId id="274" r:id="rId5"/>
    <p:sldId id="275" r:id="rId6"/>
    <p:sldId id="257" r:id="rId7"/>
    <p:sldId id="260" r:id="rId8"/>
    <p:sldId id="270" r:id="rId9"/>
    <p:sldId id="261" r:id="rId10"/>
    <p:sldId id="264" r:id="rId11"/>
    <p:sldId id="268" r:id="rId12"/>
    <p:sldId id="267" r:id="rId13"/>
    <p:sldId id="265" r:id="rId14"/>
    <p:sldId id="269" r:id="rId15"/>
    <p:sldId id="266" r:id="rId16"/>
    <p:sldId id="263" r:id="rId17"/>
    <p:sldId id="262" r:id="rId18"/>
    <p:sldId id="271" r:id="rId19"/>
    <p:sldId id="272" r:id="rId20"/>
    <p:sldId id="273" r:id="rId21"/>
    <p:sldId id="285" r:id="rId22"/>
    <p:sldId id="286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b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mo-flow.icmynet.com/" TargetMode="External"/><Relationship Id="rId2" Type="http://schemas.openxmlformats.org/officeDocument/2006/relationships/hyperlink" Target="http://demo.netflowanalyzer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540472" y="1400413"/>
            <a:ext cx="5648623" cy="1204306"/>
          </a:xfrm>
        </p:spPr>
        <p:txBody>
          <a:bodyPr>
            <a:noAutofit/>
          </a:bodyPr>
          <a:lstStyle/>
          <a:p>
            <a:r>
              <a:rPr lang="sr-Latn-CS" sz="4000" dirty="0" smtClean="0"/>
              <a:t>Praktična primjena NetFlow protokola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07036">
            <a:off x="1056827" y="2353459"/>
            <a:ext cx="6511131" cy="329259"/>
          </a:xfrm>
        </p:spPr>
        <p:txBody>
          <a:bodyPr>
            <a:noAutofit/>
          </a:bodyPr>
          <a:lstStyle/>
          <a:p>
            <a:r>
              <a:rPr lang="sr-Latn-CS" sz="1200" dirty="0" smtClean="0"/>
              <a:t>Milan Čabak, Centar Informacionog </a:t>
            </a:r>
            <a:r>
              <a:rPr lang="sr-Latn-CS" sz="1200" dirty="0"/>
              <a:t>S</a:t>
            </a:r>
            <a:r>
              <a:rPr lang="sr-Latn-CS" sz="1200" dirty="0" smtClean="0"/>
              <a:t>istema UCG</a:t>
            </a:r>
          </a:p>
          <a:p>
            <a:r>
              <a:rPr lang="sr-Latn-CS" sz="1200" dirty="0" smtClean="0"/>
              <a:t>Žabljak, februar 2013.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17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2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/>
              <a:t>Podjela </a:t>
            </a:r>
            <a:r>
              <a:rPr lang="sr-Latn-RS" sz="2000" dirty="0" smtClean="0"/>
              <a:t>ostvarenog mrežnog saobraćaja po IP grupama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" y="228600"/>
            <a:ext cx="9030977" cy="4419600"/>
          </a:xfrm>
        </p:spPr>
      </p:pic>
    </p:spTree>
    <p:extLst>
      <p:ext uri="{BB962C8B-B14F-4D97-AF65-F5344CB8AC3E}">
        <p14:creationId xmlns:p14="http://schemas.microsoft.com/office/powerpoint/2010/main" val="24563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635268" cy="4851183"/>
          </a:xfrm>
        </p:spPr>
      </p:pic>
      <p:sp>
        <p:nvSpPr>
          <p:cNvPr id="5" name="TextBox 4"/>
          <p:cNvSpPr txBox="1"/>
          <p:nvPr/>
        </p:nvSpPr>
        <p:spPr>
          <a:xfrm>
            <a:off x="0" y="50532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Detaljan </a:t>
            </a:r>
            <a:r>
              <a:rPr lang="sr-Latn-CS" dirty="0" smtClean="0"/>
              <a:t>prikaz ostvarenog saobraćaja </a:t>
            </a:r>
            <a:r>
              <a:rPr lang="sr-Latn-CS" dirty="0" smtClean="0"/>
              <a:t>hostova odabrane IP Grupe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53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7" y="152400"/>
            <a:ext cx="7543800" cy="4800600"/>
          </a:xfrm>
        </p:spPr>
      </p:pic>
      <p:sp>
        <p:nvSpPr>
          <p:cNvPr id="7" name="TextBox 6"/>
          <p:cNvSpPr txBox="1"/>
          <p:nvPr/>
        </p:nvSpPr>
        <p:spPr>
          <a:xfrm>
            <a:off x="0" y="502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Detaljan </a:t>
            </a:r>
            <a:r>
              <a:rPr lang="sr-Latn-CS" dirty="0" smtClean="0"/>
              <a:t>prikaz ostvarenog saobraćaja odabranog hosta u mreži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2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/>
              <a:t>Ostvareni </a:t>
            </a:r>
            <a:r>
              <a:rPr lang="sr-Latn-RS" sz="2000" dirty="0" smtClean="0"/>
              <a:t>saobraćaj prema udaljenim </a:t>
            </a:r>
            <a:r>
              <a:rPr lang="sr-Latn-RS" sz="2000" dirty="0" smtClean="0"/>
              <a:t>serverima (YouTube)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51" y="76200"/>
            <a:ext cx="7223898" cy="4876800"/>
          </a:xfrm>
        </p:spPr>
      </p:pic>
    </p:spTree>
    <p:extLst>
      <p:ext uri="{BB962C8B-B14F-4D97-AF65-F5344CB8AC3E}">
        <p14:creationId xmlns:p14="http://schemas.microsoft.com/office/powerpoint/2010/main" val="4189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8980714" cy="4191000"/>
          </a:xfrm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/>
              <a:t>Ostvareni </a:t>
            </a:r>
            <a:r>
              <a:rPr lang="sr-Latn-RS" sz="2000" dirty="0" smtClean="0"/>
              <a:t>saobraćaj prema udaljenim </a:t>
            </a:r>
            <a:r>
              <a:rPr lang="sr-Latn-RS" sz="2000" dirty="0" smtClean="0"/>
              <a:t>serverima (Facebook)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780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357" y="502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Ostvareni </a:t>
            </a:r>
            <a:r>
              <a:rPr lang="sr-Latn-RS" dirty="0"/>
              <a:t>saobraćaj prema </a:t>
            </a:r>
            <a:r>
              <a:rPr lang="sr-Latn-RS" dirty="0" smtClean="0"/>
              <a:t>udaljenim </a:t>
            </a:r>
            <a:r>
              <a:rPr lang="sr-Latn-RS" dirty="0" smtClean="0"/>
              <a:t>serverima u različitim vremenskim intervalima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12" y="76200"/>
            <a:ext cx="4208130" cy="4800600"/>
          </a:xfrm>
        </p:spPr>
      </p:pic>
    </p:spTree>
    <p:extLst>
      <p:ext uri="{BB962C8B-B14F-4D97-AF65-F5344CB8AC3E}">
        <p14:creationId xmlns:p14="http://schemas.microsoft.com/office/powerpoint/2010/main" val="20358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8100" y="502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Top </a:t>
            </a:r>
            <a:r>
              <a:rPr lang="en-US" sz="2000" dirty="0" smtClean="0"/>
              <a:t>10 </a:t>
            </a:r>
            <a:r>
              <a:rPr lang="sr-Latn-CS" sz="2000" dirty="0" smtClean="0"/>
              <a:t>mreža/</a:t>
            </a:r>
            <a:r>
              <a:rPr lang="sr-Latn-RS" sz="2000" dirty="0" smtClean="0"/>
              <a:t>hostova</a:t>
            </a:r>
            <a:r>
              <a:rPr lang="en-US" sz="2000" dirty="0" smtClean="0"/>
              <a:t>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ostvarenom</a:t>
            </a:r>
            <a:r>
              <a:rPr lang="en-US" sz="2000" dirty="0" smtClean="0"/>
              <a:t> </a:t>
            </a:r>
            <a:r>
              <a:rPr lang="en-US" sz="2000" dirty="0" err="1" smtClean="0"/>
              <a:t>saobra</a:t>
            </a:r>
            <a:r>
              <a:rPr lang="sr-Latn-RS" sz="2000" dirty="0" smtClean="0"/>
              <a:t>ćaju u mreži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"/>
            <a:ext cx="8149345" cy="4762500"/>
          </a:xfrm>
        </p:spPr>
      </p:pic>
    </p:spTree>
    <p:extLst>
      <p:ext uri="{BB962C8B-B14F-4D97-AF65-F5344CB8AC3E}">
        <p14:creationId xmlns:p14="http://schemas.microsoft.com/office/powerpoint/2010/main" val="2300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2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Top </a:t>
            </a:r>
            <a:r>
              <a:rPr lang="en-US" sz="2000" dirty="0" smtClean="0"/>
              <a:t>10 </a:t>
            </a:r>
            <a:r>
              <a:rPr lang="sr-Latn-CS" sz="2000" dirty="0" smtClean="0"/>
              <a:t>aplikacija </a:t>
            </a:r>
            <a:r>
              <a:rPr lang="en-US" sz="2000" dirty="0" err="1" smtClean="0"/>
              <a:t>po</a:t>
            </a:r>
            <a:r>
              <a:rPr lang="en-US" sz="2000" dirty="0" smtClean="0"/>
              <a:t> </a:t>
            </a:r>
            <a:r>
              <a:rPr lang="en-US" sz="2000" dirty="0" err="1" smtClean="0"/>
              <a:t>ostvarenom</a:t>
            </a:r>
            <a:r>
              <a:rPr lang="en-US" sz="2000" dirty="0" smtClean="0"/>
              <a:t> </a:t>
            </a:r>
            <a:r>
              <a:rPr lang="en-US" sz="2000" dirty="0" err="1" smtClean="0"/>
              <a:t>saobra</a:t>
            </a:r>
            <a:r>
              <a:rPr lang="sr-Latn-RS" sz="2000" dirty="0" smtClean="0"/>
              <a:t>ćaju u mreži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5786"/>
            <a:ext cx="4803288" cy="4787214"/>
          </a:xfrm>
        </p:spPr>
      </p:pic>
    </p:spTree>
    <p:extLst>
      <p:ext uri="{BB962C8B-B14F-4D97-AF65-F5344CB8AC3E}">
        <p14:creationId xmlns:p14="http://schemas.microsoft.com/office/powerpoint/2010/main" val="21863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0292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Definisanje</a:t>
            </a:r>
            <a:r>
              <a:rPr lang="en-US" sz="2000" dirty="0" smtClean="0"/>
              <a:t> </a:t>
            </a:r>
            <a:r>
              <a:rPr lang="en-US" sz="2000" dirty="0" err="1"/>
              <a:t>akcije</a:t>
            </a:r>
            <a:r>
              <a:rPr lang="en-US" sz="2000" dirty="0"/>
              <a:t> </a:t>
            </a:r>
            <a:r>
              <a:rPr lang="en-US" sz="2000" dirty="0" err="1"/>
              <a:t>upozorenja</a:t>
            </a:r>
            <a:r>
              <a:rPr lang="en-US" sz="2000" dirty="0"/>
              <a:t> o </a:t>
            </a:r>
            <a:r>
              <a:rPr lang="en-US" sz="2000" dirty="0" err="1"/>
              <a:t>prekoračenju</a:t>
            </a:r>
            <a:r>
              <a:rPr lang="en-US" sz="2000" dirty="0"/>
              <a:t> </a:t>
            </a:r>
            <a:r>
              <a:rPr lang="en-US" sz="2000" dirty="0" err="1"/>
              <a:t>praga</a:t>
            </a:r>
            <a:r>
              <a:rPr lang="en-US" sz="2000" dirty="0"/>
              <a:t> </a:t>
            </a:r>
            <a:r>
              <a:rPr lang="en-US" sz="2000" dirty="0" err="1" smtClean="0"/>
              <a:t>vrijednosi</a:t>
            </a:r>
            <a:r>
              <a:rPr lang="sr-Latn-RS" sz="2000" dirty="0" smtClean="0"/>
              <a:t> (email poruka)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62479" cy="4409525"/>
          </a:xfrm>
        </p:spPr>
      </p:pic>
    </p:spTree>
    <p:extLst>
      <p:ext uri="{BB962C8B-B14F-4D97-AF65-F5344CB8AC3E}">
        <p14:creationId xmlns:p14="http://schemas.microsoft.com/office/powerpoint/2010/main" val="8812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ALARM PREKORAČENJA ZADATIH PARAMETARA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297" y="505276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Alarm </a:t>
            </a:r>
            <a:r>
              <a:rPr lang="en-US" sz="2000" dirty="0" err="1"/>
              <a:t>prekoračenja</a:t>
            </a:r>
            <a:r>
              <a:rPr lang="en-US" sz="2000" dirty="0"/>
              <a:t> </a:t>
            </a:r>
            <a:r>
              <a:rPr lang="en-US" sz="2000" dirty="0" err="1"/>
              <a:t>praga</a:t>
            </a:r>
            <a:r>
              <a:rPr lang="en-US" sz="2000" dirty="0"/>
              <a:t> </a:t>
            </a:r>
            <a:r>
              <a:rPr lang="en-US" sz="2000" dirty="0" err="1" smtClean="0"/>
              <a:t>vrijednosti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28600"/>
            <a:ext cx="8382000" cy="4547830"/>
          </a:xfrm>
        </p:spPr>
      </p:pic>
    </p:spTree>
    <p:extLst>
      <p:ext uri="{BB962C8B-B14F-4D97-AF65-F5344CB8AC3E}">
        <p14:creationId xmlns:p14="http://schemas.microsoft.com/office/powerpoint/2010/main" val="15747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5438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ANALIZA MREŽNOG SAOBRAĆAJA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sr-Latn-RS" sz="2000" dirty="0" smtClean="0"/>
          </a:p>
          <a:p>
            <a:pPr algn="just">
              <a:buFont typeface="Arial" pitchFamily="34" charset="0"/>
              <a:buChar char="•"/>
            </a:pPr>
            <a:endParaRPr lang="sr-Latn-RS" sz="2000" dirty="0"/>
          </a:p>
          <a:p>
            <a:pPr algn="just">
              <a:buFont typeface="Arial" pitchFamily="34" charset="0"/>
              <a:buChar char="•"/>
            </a:pPr>
            <a:r>
              <a:rPr lang="en-US" sz="2000" dirty="0" err="1" smtClean="0"/>
              <a:t>Složenost</a:t>
            </a:r>
            <a:r>
              <a:rPr lang="en-US" sz="2000" dirty="0" smtClean="0"/>
              <a:t> </a:t>
            </a:r>
            <a:r>
              <a:rPr lang="en-US" sz="2000" dirty="0" err="1"/>
              <a:t>današnjih</a:t>
            </a:r>
            <a:r>
              <a:rPr lang="en-US" sz="2000" dirty="0"/>
              <a:t> </a:t>
            </a:r>
            <a:r>
              <a:rPr lang="en-US" sz="2000" dirty="0" err="1"/>
              <a:t>računarskih</a:t>
            </a:r>
            <a:r>
              <a:rPr lang="en-US" sz="2000" dirty="0"/>
              <a:t> </a:t>
            </a:r>
            <a:r>
              <a:rPr lang="en-US" sz="2000" dirty="0" err="1"/>
              <a:t>mreža</a:t>
            </a:r>
            <a:r>
              <a:rPr lang="en-US" sz="2000" dirty="0"/>
              <a:t> se </a:t>
            </a:r>
            <a:r>
              <a:rPr lang="en-US" sz="2000" dirty="0" err="1"/>
              <a:t>ogleda</a:t>
            </a:r>
            <a:r>
              <a:rPr lang="en-US" sz="2000" dirty="0"/>
              <a:t> u </a:t>
            </a:r>
            <a:r>
              <a:rPr lang="en-US" sz="2000" dirty="0" err="1"/>
              <a:t>raznovrsnosti</a:t>
            </a:r>
            <a:r>
              <a:rPr lang="en-US" sz="2000" dirty="0"/>
              <a:t> </a:t>
            </a:r>
            <a:r>
              <a:rPr lang="en-US" sz="2000" dirty="0" err="1"/>
              <a:t>mrežnih</a:t>
            </a:r>
            <a:r>
              <a:rPr lang="en-US" sz="2000" dirty="0"/>
              <a:t> </a:t>
            </a:r>
            <a:r>
              <a:rPr lang="en-US" sz="2000" dirty="0" err="1"/>
              <a:t>tipova</a:t>
            </a:r>
            <a:r>
              <a:rPr lang="en-US" sz="2000" dirty="0"/>
              <a:t>, </a:t>
            </a:r>
            <a:r>
              <a:rPr lang="en-US" sz="2000" dirty="0" err="1"/>
              <a:t>medijuma</a:t>
            </a:r>
            <a:r>
              <a:rPr lang="en-US" sz="2000" dirty="0"/>
              <a:t>, </a:t>
            </a:r>
            <a:r>
              <a:rPr lang="en-US" sz="2000" dirty="0" err="1"/>
              <a:t>tehnologija</a:t>
            </a:r>
            <a:r>
              <a:rPr lang="en-US" sz="2000" dirty="0"/>
              <a:t>, </a:t>
            </a:r>
            <a:r>
              <a:rPr lang="en-US" sz="2000" dirty="0" err="1"/>
              <a:t>servisa</a:t>
            </a:r>
            <a:r>
              <a:rPr lang="en-US" sz="2000" dirty="0"/>
              <a:t> i </a:t>
            </a:r>
            <a:r>
              <a:rPr lang="en-US" sz="2000" dirty="0" err="1"/>
              <a:t>velikog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. </a:t>
            </a:r>
            <a:endParaRPr lang="sr-Latn-RS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sr-Latn-RS" sz="20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000" dirty="0" err="1" smtClean="0"/>
              <a:t>Odabir</a:t>
            </a:r>
            <a:r>
              <a:rPr lang="en-US" sz="2000" dirty="0" smtClean="0"/>
              <a:t> </a:t>
            </a:r>
            <a:r>
              <a:rPr lang="en-US" sz="2000" dirty="0" err="1" smtClean="0"/>
              <a:t>tehnologija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analizu</a:t>
            </a:r>
            <a:r>
              <a:rPr lang="sr-Latn-RS" sz="2000" dirty="0" smtClean="0"/>
              <a:t> mrežnog</a:t>
            </a:r>
            <a:r>
              <a:rPr lang="en-US" sz="2000" dirty="0" smtClean="0"/>
              <a:t> </a:t>
            </a:r>
            <a:r>
              <a:rPr lang="en-US" sz="2000" dirty="0" err="1" smtClean="0"/>
              <a:t>saobra</a:t>
            </a:r>
            <a:r>
              <a:rPr lang="sr-Latn-RS" sz="2000" dirty="0" smtClean="0"/>
              <a:t>ćaja</a:t>
            </a:r>
            <a:r>
              <a:rPr lang="en-US" sz="2000" dirty="0" smtClean="0"/>
              <a:t> je od </a:t>
            </a:r>
            <a:r>
              <a:rPr lang="en-US" sz="2000" dirty="0" err="1" smtClean="0"/>
              <a:t>presudnog</a:t>
            </a:r>
            <a:r>
              <a:rPr lang="en-US" sz="2000" dirty="0" smtClean="0"/>
              <a:t> </a:t>
            </a:r>
            <a:r>
              <a:rPr lang="en-US" sz="2000" dirty="0" err="1" smtClean="0"/>
              <a:t>zna</a:t>
            </a:r>
            <a:r>
              <a:rPr lang="sr-Latn-RS" sz="2000" dirty="0" smtClean="0"/>
              <a:t>čaja.</a:t>
            </a: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CS" sz="2000" dirty="0" smtClean="0"/>
              <a:t>Analiz mrežnog saobraćaja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86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" y="228600"/>
            <a:ext cx="8977964" cy="4648200"/>
          </a:xfrm>
        </p:spPr>
      </p:pic>
      <p:sp>
        <p:nvSpPr>
          <p:cNvPr id="5" name="TextBox 4"/>
          <p:cNvSpPr txBox="1"/>
          <p:nvPr/>
        </p:nvSpPr>
        <p:spPr>
          <a:xfrm>
            <a:off x="-10297" y="5052762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/>
              <a:t>Lista a</a:t>
            </a:r>
            <a:r>
              <a:rPr lang="en-US" sz="2000" dirty="0" err="1" smtClean="0"/>
              <a:t>larm</a:t>
            </a:r>
            <a:r>
              <a:rPr lang="sr-Latn-RS" sz="2000" dirty="0" smtClean="0"/>
              <a:t>a o</a:t>
            </a:r>
            <a:r>
              <a:rPr lang="en-US" sz="2000" dirty="0" smtClean="0"/>
              <a:t> </a:t>
            </a:r>
            <a:r>
              <a:rPr lang="en-US" sz="2000" dirty="0" err="1" smtClean="0"/>
              <a:t>prekoračenj</a:t>
            </a:r>
            <a:r>
              <a:rPr lang="sr-Latn-RS" sz="2000" dirty="0" smtClean="0"/>
              <a:t>u</a:t>
            </a:r>
            <a:r>
              <a:rPr lang="en-US" sz="2000" dirty="0" smtClean="0"/>
              <a:t> </a:t>
            </a:r>
            <a:r>
              <a:rPr lang="sr-Latn-RS" sz="2000" dirty="0" smtClean="0"/>
              <a:t>definisanog </a:t>
            </a:r>
            <a:r>
              <a:rPr lang="en-US" sz="2000" dirty="0" err="1" smtClean="0"/>
              <a:t>praga</a:t>
            </a:r>
            <a:r>
              <a:rPr lang="en-US" sz="2000" dirty="0" smtClean="0"/>
              <a:t> </a:t>
            </a:r>
            <a:r>
              <a:rPr lang="en-US" sz="2000" dirty="0" err="1" smtClean="0"/>
              <a:t>vrijednosti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039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86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/>
              <a:t>Sistem </a:t>
            </a:r>
            <a:r>
              <a:rPr lang="sr-Latn-RS" sz="2000" dirty="0" smtClean="0"/>
              <a:t>upravljanja na osnovu kvalitativne analize saobraćaja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ELEMENTI SISTEMA UPRAVLJANJA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07" y="189322"/>
            <a:ext cx="6253693" cy="4458878"/>
          </a:xfrm>
        </p:spPr>
      </p:pic>
    </p:spTree>
    <p:extLst>
      <p:ext uri="{BB962C8B-B14F-4D97-AF65-F5344CB8AC3E}">
        <p14:creationId xmlns:p14="http://schemas.microsoft.com/office/powerpoint/2010/main" val="1357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400" smtClean="0">
                <a:solidFill>
                  <a:schemeClr val="bg1"/>
                </a:solidFill>
              </a:rPr>
              <a:t>SISTEM AUTOMATSKOG UPRAVLJANJA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100" y="5086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Šematski</a:t>
            </a:r>
            <a:r>
              <a:rPr lang="en-US" sz="2000" dirty="0" smtClean="0"/>
              <a:t> </a:t>
            </a:r>
            <a:r>
              <a:rPr lang="en-US" sz="2000" dirty="0" err="1"/>
              <a:t>prikaz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</a:t>
            </a:r>
            <a:r>
              <a:rPr lang="en-US" sz="2000" dirty="0" err="1"/>
              <a:t>upravljanja</a:t>
            </a:r>
            <a:r>
              <a:rPr lang="en-US" sz="20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"/>
            <a:ext cx="7543800" cy="4876800"/>
          </a:xfrm>
        </p:spPr>
      </p:pic>
    </p:spTree>
    <p:extLst>
      <p:ext uri="{BB962C8B-B14F-4D97-AF65-F5344CB8AC3E}">
        <p14:creationId xmlns:p14="http://schemas.microsoft.com/office/powerpoint/2010/main" val="36731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399"/>
            <a:ext cx="6969745" cy="4876801"/>
          </a:xfrm>
        </p:spPr>
      </p:pic>
      <p:sp>
        <p:nvSpPr>
          <p:cNvPr id="4" name="TextBox 3"/>
          <p:cNvSpPr txBox="1"/>
          <p:nvPr/>
        </p:nvSpPr>
        <p:spPr>
          <a:xfrm>
            <a:off x="0" y="50292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Definisanje</a:t>
            </a:r>
            <a:r>
              <a:rPr lang="en-US" sz="2000" dirty="0" smtClean="0"/>
              <a:t> </a:t>
            </a:r>
            <a:r>
              <a:rPr lang="en-US" sz="2000" dirty="0" err="1"/>
              <a:t>akcije</a:t>
            </a:r>
            <a:r>
              <a:rPr lang="en-US" sz="2000" dirty="0"/>
              <a:t> </a:t>
            </a:r>
            <a:r>
              <a:rPr lang="en-US" sz="2000" dirty="0" err="1"/>
              <a:t>upozorenja</a:t>
            </a:r>
            <a:r>
              <a:rPr lang="en-US" sz="2000" dirty="0"/>
              <a:t> o </a:t>
            </a:r>
            <a:r>
              <a:rPr lang="en-US" sz="2000" dirty="0" err="1"/>
              <a:t>prekoračenju</a:t>
            </a:r>
            <a:r>
              <a:rPr lang="en-US" sz="2000" dirty="0"/>
              <a:t> </a:t>
            </a:r>
            <a:r>
              <a:rPr lang="en-US" sz="2000" dirty="0" err="1"/>
              <a:t>praga</a:t>
            </a:r>
            <a:r>
              <a:rPr lang="en-US" sz="2000" dirty="0"/>
              <a:t> </a:t>
            </a:r>
            <a:r>
              <a:rPr lang="en-US" sz="2000" dirty="0" err="1" smtClean="0"/>
              <a:t>vrijednosi</a:t>
            </a:r>
            <a:r>
              <a:rPr lang="sr-Latn-RS" sz="2000" dirty="0" smtClean="0"/>
              <a:t> (TRAP poruka)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8630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"/>
            <a:ext cx="7086599" cy="4867564"/>
          </a:xfrm>
        </p:spPr>
      </p:pic>
      <p:sp>
        <p:nvSpPr>
          <p:cNvPr id="7" name="TextBox 6"/>
          <p:cNvSpPr txBox="1"/>
          <p:nvPr/>
        </p:nvSpPr>
        <p:spPr>
          <a:xfrm>
            <a:off x="0" y="502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Interfejs</a:t>
            </a:r>
            <a:r>
              <a:rPr lang="en-US" sz="2000" dirty="0" smtClean="0"/>
              <a:t> </a:t>
            </a:r>
            <a:r>
              <a:rPr lang="en-US" sz="2000" dirty="0"/>
              <a:t>trap </a:t>
            </a:r>
            <a:r>
              <a:rPr lang="en-US" sz="2000" dirty="0" err="1"/>
              <a:t>kolektora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primljenim</a:t>
            </a:r>
            <a:r>
              <a:rPr lang="en-US" sz="2000" dirty="0"/>
              <a:t> trap </a:t>
            </a:r>
            <a:r>
              <a:rPr lang="en-US" sz="2000" dirty="0" err="1" smtClean="0"/>
              <a:t>porukama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08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"/>
            <a:ext cx="6934200" cy="4902970"/>
          </a:xfrm>
        </p:spPr>
      </p:pic>
      <p:sp>
        <p:nvSpPr>
          <p:cNvPr id="6" name="Rectangle 5"/>
          <p:cNvSpPr/>
          <p:nvPr/>
        </p:nvSpPr>
        <p:spPr>
          <a:xfrm>
            <a:off x="0" y="51054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Primljena</a:t>
            </a:r>
            <a:r>
              <a:rPr lang="en-US" dirty="0" smtClean="0"/>
              <a:t> </a:t>
            </a:r>
            <a:r>
              <a:rPr lang="en-US" dirty="0"/>
              <a:t>trap </a:t>
            </a:r>
            <a:r>
              <a:rPr lang="en-US" dirty="0" err="1"/>
              <a:t>poruka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011"/>
            <a:ext cx="7315200" cy="4950691"/>
          </a:xfrm>
        </p:spPr>
      </p:pic>
      <p:sp>
        <p:nvSpPr>
          <p:cNvPr id="6" name="TextBox 5"/>
          <p:cNvSpPr txBox="1"/>
          <p:nvPr/>
        </p:nvSpPr>
        <p:spPr>
          <a:xfrm>
            <a:off x="0" y="5079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Definisanje</a:t>
            </a:r>
            <a:r>
              <a:rPr lang="en-US" sz="2000" dirty="0" smtClean="0"/>
              <a:t> </a:t>
            </a:r>
            <a:r>
              <a:rPr lang="en-US" sz="2000" dirty="0" err="1"/>
              <a:t>akcije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primljenu</a:t>
            </a:r>
            <a:r>
              <a:rPr lang="en-US" sz="2000" dirty="0"/>
              <a:t> trap </a:t>
            </a:r>
            <a:r>
              <a:rPr lang="en-US" sz="2000" dirty="0" err="1" smtClean="0"/>
              <a:t>poruku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87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34400" cy="4800600"/>
          </a:xfrm>
        </p:spPr>
        <p:txBody>
          <a:bodyPr>
            <a:noAutofit/>
          </a:bodyPr>
          <a:lstStyle/>
          <a:p>
            <a:endParaRPr lang="sr-Latn-RS" dirty="0" smtClean="0"/>
          </a:p>
          <a:p>
            <a:r>
              <a:rPr lang="en-US" dirty="0" smtClean="0"/>
              <a:t>set </a:t>
            </a:r>
            <a:r>
              <a:rPr lang="en-US" dirty="0" err="1"/>
              <a:t>WshShell</a:t>
            </a:r>
            <a:r>
              <a:rPr lang="en-US" dirty="0"/>
              <a:t> = </a:t>
            </a:r>
            <a:r>
              <a:rPr lang="en-US" dirty="0" err="1"/>
              <a:t>WScript.CreateObject</a:t>
            </a:r>
            <a:r>
              <a:rPr lang="en-US" dirty="0"/>
              <a:t>("</a:t>
            </a:r>
            <a:r>
              <a:rPr lang="en-US" dirty="0" err="1"/>
              <a:t>WScript.Shell</a:t>
            </a:r>
            <a:r>
              <a:rPr lang="en-US" dirty="0"/>
              <a:t>")</a:t>
            </a:r>
          </a:p>
          <a:p>
            <a:r>
              <a:rPr lang="en-US" dirty="0" err="1"/>
              <a:t>WshShell.Run</a:t>
            </a:r>
            <a:r>
              <a:rPr lang="en-US" dirty="0"/>
              <a:t> " C:\ putty.exe 192.168.1.1 -l </a:t>
            </a:r>
            <a:r>
              <a:rPr lang="en-US" dirty="0" err="1"/>
              <a:t>korisnik</a:t>
            </a:r>
            <a:r>
              <a:rPr lang="en-US" dirty="0"/>
              <a:t> -pw </a:t>
            </a:r>
            <a:r>
              <a:rPr lang="en-US" dirty="0" err="1"/>
              <a:t>lozinka</a:t>
            </a:r>
            <a:r>
              <a:rPr lang="en-US" dirty="0"/>
              <a:t> "</a:t>
            </a:r>
          </a:p>
          <a:p>
            <a:r>
              <a:rPr lang="en-US" dirty="0" err="1"/>
              <a:t>WScript.Sleep</a:t>
            </a:r>
            <a:r>
              <a:rPr lang="en-US" dirty="0"/>
              <a:t> 5000</a:t>
            </a:r>
          </a:p>
          <a:p>
            <a:r>
              <a:rPr lang="en-US" dirty="0" err="1"/>
              <a:t>WshShell.AppActivate</a:t>
            </a:r>
            <a:r>
              <a:rPr lang="en-US" dirty="0"/>
              <a:t> "192.168.1.1 - </a:t>
            </a:r>
            <a:r>
              <a:rPr lang="en-US" dirty="0" err="1"/>
              <a:t>PuTTY</a:t>
            </a:r>
            <a:r>
              <a:rPr lang="en-US" dirty="0"/>
              <a:t>"</a:t>
            </a:r>
          </a:p>
          <a:p>
            <a:r>
              <a:rPr lang="en-US" dirty="0" err="1"/>
              <a:t>WshShell.SendKeys</a:t>
            </a:r>
            <a:r>
              <a:rPr lang="en-US" dirty="0"/>
              <a:t> "</a:t>
            </a:r>
            <a:r>
              <a:rPr lang="en-US" b="1" dirty="0"/>
              <a:t>enable</a:t>
            </a:r>
            <a:r>
              <a:rPr lang="en-US" dirty="0"/>
              <a:t>{ENTER}"</a:t>
            </a:r>
          </a:p>
          <a:p>
            <a:r>
              <a:rPr lang="en-US" dirty="0" err="1"/>
              <a:t>WshShell.SendKeys</a:t>
            </a:r>
            <a:r>
              <a:rPr lang="en-US" dirty="0"/>
              <a:t> "</a:t>
            </a:r>
            <a:r>
              <a:rPr lang="en-US" b="1" dirty="0"/>
              <a:t>password</a:t>
            </a:r>
            <a:r>
              <a:rPr lang="en-US" dirty="0"/>
              <a:t>{ENTER}"</a:t>
            </a:r>
          </a:p>
          <a:p>
            <a:r>
              <a:rPr lang="en-US" dirty="0" err="1"/>
              <a:t>WshShell.SendKeys</a:t>
            </a:r>
            <a:r>
              <a:rPr lang="en-US" dirty="0"/>
              <a:t> "</a:t>
            </a:r>
            <a:r>
              <a:rPr lang="en-US" b="1" dirty="0"/>
              <a:t>configure terminal</a:t>
            </a:r>
            <a:r>
              <a:rPr lang="en-US" dirty="0"/>
              <a:t>{ENTER}"</a:t>
            </a:r>
          </a:p>
          <a:p>
            <a:r>
              <a:rPr lang="en-US" dirty="0" err="1"/>
              <a:t>WshShell.SendKeys</a:t>
            </a:r>
            <a:r>
              <a:rPr lang="en-US" dirty="0"/>
              <a:t> "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GigabitEthernet</a:t>
            </a:r>
            <a:r>
              <a:rPr lang="en-US" b="1" dirty="0"/>
              <a:t> 0/3</a:t>
            </a:r>
            <a:r>
              <a:rPr lang="en-US" dirty="0"/>
              <a:t>{ENTER}"</a:t>
            </a:r>
          </a:p>
          <a:p>
            <a:r>
              <a:rPr lang="en-US" dirty="0" err="1"/>
              <a:t>WshShell.SendKeys</a:t>
            </a:r>
            <a:r>
              <a:rPr lang="en-US" dirty="0"/>
              <a:t> "</a:t>
            </a:r>
            <a:r>
              <a:rPr lang="en-US" b="1" dirty="0"/>
              <a:t>access-list </a:t>
            </a:r>
            <a:r>
              <a:rPr lang="en-US" b="1" dirty="0" err="1" smtClean="0"/>
              <a:t>rate_limit</a:t>
            </a:r>
            <a:r>
              <a:rPr lang="en-US" b="1" dirty="0" smtClean="0"/>
              <a:t>_</a:t>
            </a:r>
            <a:r>
              <a:rPr lang="sr-Latn-CS" b="1" dirty="0" smtClean="0"/>
              <a:t>512</a:t>
            </a:r>
            <a:r>
              <a:rPr lang="en-US" b="1" dirty="0" smtClean="0"/>
              <a:t> </a:t>
            </a:r>
            <a:r>
              <a:rPr lang="en-US" b="1" dirty="0"/>
              <a:t>extended permit </a:t>
            </a:r>
            <a:r>
              <a:rPr lang="en-US" b="1" dirty="0" err="1"/>
              <a:t>ip</a:t>
            </a:r>
            <a:r>
              <a:rPr lang="en-US" b="1" dirty="0"/>
              <a:t> 89.188.0.0 any</a:t>
            </a:r>
            <a:r>
              <a:rPr lang="en-US" dirty="0"/>
              <a:t>{ENTER}"</a:t>
            </a:r>
          </a:p>
          <a:p>
            <a:r>
              <a:rPr lang="en-US" dirty="0" err="1"/>
              <a:t>WshShell.SendKeys</a:t>
            </a:r>
            <a:r>
              <a:rPr lang="en-US" dirty="0"/>
              <a:t> "</a:t>
            </a:r>
            <a:r>
              <a:rPr lang="en-US" b="1" dirty="0"/>
              <a:t>access-list </a:t>
            </a:r>
            <a:r>
              <a:rPr lang="en-US" b="1" dirty="0" err="1" smtClean="0"/>
              <a:t>rate_limit</a:t>
            </a:r>
            <a:r>
              <a:rPr lang="en-US" b="1" dirty="0" smtClean="0"/>
              <a:t>_</a:t>
            </a:r>
            <a:r>
              <a:rPr lang="sr-Latn-CS" b="1" dirty="0" smtClean="0"/>
              <a:t>512 </a:t>
            </a:r>
            <a:r>
              <a:rPr lang="en-US" b="1" dirty="0" smtClean="0"/>
              <a:t>extended </a:t>
            </a:r>
            <a:r>
              <a:rPr lang="en-US" b="1" dirty="0"/>
              <a:t>permit </a:t>
            </a:r>
            <a:r>
              <a:rPr lang="en-US" b="1" dirty="0" err="1"/>
              <a:t>ip</a:t>
            </a:r>
            <a:r>
              <a:rPr lang="en-US" b="1" dirty="0"/>
              <a:t> any 89.188.0.0</a:t>
            </a:r>
            <a:r>
              <a:rPr lang="en-US" dirty="0"/>
              <a:t>{ENTER}"</a:t>
            </a:r>
          </a:p>
          <a:p>
            <a:r>
              <a:rPr lang="en-US" dirty="0" err="1"/>
              <a:t>WshShell.SendKeys</a:t>
            </a:r>
            <a:r>
              <a:rPr lang="en-US" dirty="0"/>
              <a:t> "</a:t>
            </a:r>
            <a:r>
              <a:rPr lang="en-US" b="1" dirty="0"/>
              <a:t>exit</a:t>
            </a:r>
            <a:r>
              <a:rPr lang="en-US" dirty="0"/>
              <a:t>{ENTER}"</a:t>
            </a:r>
          </a:p>
          <a:p>
            <a:r>
              <a:rPr lang="en-US" dirty="0" err="1"/>
              <a:t>WshShell.SendKeys</a:t>
            </a:r>
            <a:r>
              <a:rPr lang="en-US" dirty="0"/>
              <a:t> "</a:t>
            </a:r>
            <a:r>
              <a:rPr lang="en-US" b="1" dirty="0"/>
              <a:t>exit</a:t>
            </a:r>
            <a:r>
              <a:rPr lang="en-US" dirty="0"/>
              <a:t>{ENTER}"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79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/>
              <a:t>Programski kod definisane akcije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23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905"/>
            <a:ext cx="8382000" cy="4783095"/>
          </a:xfrm>
        </p:spPr>
      </p:pic>
      <p:sp>
        <p:nvSpPr>
          <p:cNvPr id="7" name="TextBox 6"/>
          <p:cNvSpPr txBox="1"/>
          <p:nvPr/>
        </p:nvSpPr>
        <p:spPr>
          <a:xfrm>
            <a:off x="0" y="5105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ACL </a:t>
            </a:r>
            <a:r>
              <a:rPr lang="en-US" sz="2000" dirty="0" err="1"/>
              <a:t>lista</a:t>
            </a:r>
            <a:r>
              <a:rPr lang="en-US" sz="2000" dirty="0"/>
              <a:t> </a:t>
            </a:r>
            <a:r>
              <a:rPr lang="en-US" sz="2000" dirty="0" err="1"/>
              <a:t>ograničenih</a:t>
            </a:r>
            <a:r>
              <a:rPr lang="en-US" sz="2000" dirty="0"/>
              <a:t> </a:t>
            </a:r>
            <a:r>
              <a:rPr lang="en-US" sz="2000" dirty="0" err="1"/>
              <a:t>mreža</a:t>
            </a:r>
            <a:r>
              <a:rPr lang="en-US" sz="2000" dirty="0"/>
              <a:t> i </a:t>
            </a:r>
            <a:r>
              <a:rPr lang="en-US" sz="2000" dirty="0" err="1"/>
              <a:t>hostova</a:t>
            </a:r>
            <a:r>
              <a:rPr lang="en-US" sz="2000" dirty="0"/>
              <a:t> AMUCG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eksporteru</a:t>
            </a:r>
            <a:r>
              <a:rPr lang="en-US" sz="2000" dirty="0"/>
              <a:t> (</a:t>
            </a:r>
            <a:r>
              <a:rPr lang="en-US" sz="2000" dirty="0" err="1"/>
              <a:t>ruteru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EKSPORTER (RUTER)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5438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400" smtClean="0">
                <a:solidFill>
                  <a:schemeClr val="bg1"/>
                </a:solidFill>
              </a:rPr>
              <a:t>REZIME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2286000"/>
          </a:xfrm>
        </p:spPr>
        <p:txBody>
          <a:bodyPr>
            <a:normAutofit/>
          </a:bodyPr>
          <a:lstStyle/>
          <a:p>
            <a:pPr algn="just"/>
            <a:endParaRPr lang="sr-Latn-CS" sz="2000" dirty="0" smtClean="0"/>
          </a:p>
          <a:p>
            <a:pPr marL="0" indent="0" algn="just"/>
            <a:r>
              <a:rPr lang="en-US" sz="2000" dirty="0" err="1" smtClean="0"/>
              <a:t>Primjenom</a:t>
            </a:r>
            <a:r>
              <a:rPr lang="en-US" sz="2000" dirty="0" smtClean="0"/>
              <a:t> </a:t>
            </a:r>
            <a:r>
              <a:rPr lang="en-US" sz="2000" dirty="0" err="1"/>
              <a:t>predloženog</a:t>
            </a:r>
            <a:r>
              <a:rPr lang="en-US" sz="2000" dirty="0"/>
              <a:t> </a:t>
            </a:r>
            <a:r>
              <a:rPr lang="en-US" sz="2000" dirty="0" err="1"/>
              <a:t>primjera</a:t>
            </a:r>
            <a:r>
              <a:rPr lang="en-US" sz="2000" dirty="0"/>
              <a:t> </a:t>
            </a:r>
            <a:r>
              <a:rPr lang="en-US" sz="2000" dirty="0" err="1"/>
              <a:t>navedenoj</a:t>
            </a:r>
            <a:r>
              <a:rPr lang="en-US" sz="2000" dirty="0"/>
              <a:t> IP </a:t>
            </a:r>
            <a:r>
              <a:rPr lang="en-US" sz="2000" dirty="0" err="1"/>
              <a:t>grupi</a:t>
            </a:r>
            <a:r>
              <a:rPr lang="en-US" sz="2000" dirty="0"/>
              <a:t> je </a:t>
            </a:r>
            <a:r>
              <a:rPr lang="en-US" sz="2000" dirty="0" err="1" smtClean="0"/>
              <a:t>ograničen</a:t>
            </a:r>
            <a:r>
              <a:rPr lang="sr-Latn-RS" sz="2000" dirty="0"/>
              <a:t> </a:t>
            </a:r>
            <a:r>
              <a:rPr lang="en-US" sz="2000" dirty="0" err="1" smtClean="0"/>
              <a:t>protok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ne i </a:t>
            </a:r>
            <a:r>
              <a:rPr lang="en-US" sz="2000" dirty="0" err="1"/>
              <a:t>uskraćen</a:t>
            </a:r>
            <a:r>
              <a:rPr lang="en-US" sz="2000" dirty="0"/>
              <a:t> </a:t>
            </a:r>
            <a:r>
              <a:rPr lang="en-US" sz="2000" dirty="0" err="1"/>
              <a:t>servis</a:t>
            </a:r>
            <a:r>
              <a:rPr lang="en-US" sz="2000" dirty="0"/>
              <a:t>. </a:t>
            </a:r>
            <a:endParaRPr lang="sr-Latn-RS" sz="2000" dirty="0" smtClean="0"/>
          </a:p>
          <a:p>
            <a:pPr marL="0" indent="0" algn="just"/>
            <a:endParaRPr lang="sr-Latn-RS" sz="2000" dirty="0"/>
          </a:p>
          <a:p>
            <a:pPr marL="0" indent="0" algn="just"/>
            <a:r>
              <a:rPr lang="en-US" sz="2000" dirty="0" smtClean="0"/>
              <a:t>Na </a:t>
            </a:r>
            <a:r>
              <a:rPr lang="en-US" sz="2000" dirty="0" err="1"/>
              <a:t>ovaj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je </a:t>
            </a:r>
            <a:r>
              <a:rPr lang="en-US" sz="2000" dirty="0" err="1"/>
              <a:t>omogućeno</a:t>
            </a:r>
            <a:r>
              <a:rPr lang="en-US" sz="2000" dirty="0"/>
              <a:t> </a:t>
            </a:r>
            <a:r>
              <a:rPr lang="en-US" sz="2000" dirty="0" err="1"/>
              <a:t>racionalnije</a:t>
            </a:r>
            <a:r>
              <a:rPr lang="en-US" sz="2000" dirty="0"/>
              <a:t> </a:t>
            </a:r>
            <a:r>
              <a:rPr lang="en-US" sz="2000" dirty="0" err="1"/>
              <a:t>korišćenje</a:t>
            </a:r>
            <a:r>
              <a:rPr lang="en-US" sz="2000" dirty="0"/>
              <a:t> </a:t>
            </a:r>
            <a:r>
              <a:rPr lang="en-US" sz="2000" dirty="0" err="1"/>
              <a:t>resursa</a:t>
            </a:r>
            <a:r>
              <a:rPr lang="en-US" sz="2000" dirty="0"/>
              <a:t> </a:t>
            </a:r>
            <a:r>
              <a:rPr lang="en-US" sz="2000" dirty="0" err="1"/>
              <a:t>akademske</a:t>
            </a:r>
            <a:r>
              <a:rPr lang="en-US" sz="2000" dirty="0"/>
              <a:t> </a:t>
            </a:r>
            <a:r>
              <a:rPr lang="en-US" sz="2000" dirty="0" err="1"/>
              <a:t>mreže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njene</a:t>
            </a:r>
            <a:r>
              <a:rPr lang="en-US" sz="2000" dirty="0"/>
              <a:t> </a:t>
            </a:r>
            <a:r>
              <a:rPr lang="en-US" sz="2000" dirty="0" err="1" smtClean="0"/>
              <a:t>korisnike</a:t>
            </a:r>
            <a:r>
              <a:rPr lang="sr-Latn-RS" sz="2000" dirty="0" smtClean="0"/>
              <a:t>.</a:t>
            </a:r>
            <a:endParaRPr lang="sr-Latn-CS" sz="2000" dirty="0" smtClean="0"/>
          </a:p>
          <a:p>
            <a:pPr algn="just"/>
            <a:endParaRPr lang="sr-Latn-CS" sz="2000" dirty="0" smtClean="0"/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56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dirty="0" smtClean="0"/>
              <a:t>Implementacija netflow tehnologije u AMUCG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r-Latn-CS" dirty="0" smtClean="0"/>
              <a:t>Mrežni uređaj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NetFlow verzije (</a:t>
            </a:r>
            <a:r>
              <a:rPr lang="en-US" dirty="0"/>
              <a:t>NSEL, </a:t>
            </a:r>
            <a:r>
              <a:rPr lang="en-US" dirty="0" err="1"/>
              <a:t>NetFlow</a:t>
            </a:r>
            <a:r>
              <a:rPr lang="en-US" dirty="0"/>
              <a:t>, </a:t>
            </a:r>
            <a:r>
              <a:rPr lang="en-US" dirty="0" err="1"/>
              <a:t>sFlow</a:t>
            </a:r>
            <a:r>
              <a:rPr lang="en-US" dirty="0"/>
              <a:t>, </a:t>
            </a:r>
            <a:r>
              <a:rPr lang="en-US" dirty="0" err="1"/>
              <a:t>cflowd</a:t>
            </a:r>
            <a:r>
              <a:rPr lang="en-US" dirty="0"/>
              <a:t>, J-Flow, </a:t>
            </a:r>
            <a:r>
              <a:rPr lang="en-US" dirty="0" err="1"/>
              <a:t>Netstream</a:t>
            </a:r>
            <a:r>
              <a:rPr lang="en-US" dirty="0"/>
              <a:t>, </a:t>
            </a:r>
            <a:r>
              <a:rPr lang="en-US" dirty="0" smtClean="0"/>
              <a:t>IPFIX</a:t>
            </a:r>
            <a:r>
              <a:rPr lang="sr-Latn-CS" dirty="0" smtClean="0"/>
              <a:t>, ...)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Server (hadverske karakteristike)</a:t>
            </a:r>
          </a:p>
          <a:p>
            <a:pPr>
              <a:buFont typeface="Arial" pitchFamily="34" charset="0"/>
              <a:buChar char="•"/>
            </a:pPr>
            <a:r>
              <a:rPr lang="sr-Latn-CS" dirty="0"/>
              <a:t>NetFlow kolektor (Manageengine NetFlow </a:t>
            </a:r>
            <a:r>
              <a:rPr lang="sr-Latn-CS" dirty="0" smtClean="0"/>
              <a:t>Analyzer, ICmyNet.Flow, NfSen/NfDump, NTOP, ...)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Ispitati kompatibilnost NetFlow kolektora sa odabranim mrežnim uređajem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Konfiguracija mrežnog uređaja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Konfiguracija NetFlow kolektora</a:t>
            </a:r>
          </a:p>
          <a:p>
            <a:pPr marL="0" indent="0"/>
            <a:endParaRPr lang="sr-Latn-CS" dirty="0" smtClean="0"/>
          </a:p>
          <a:p>
            <a:pPr marL="0" indent="0"/>
            <a:r>
              <a:rPr lang="sr-Latn-CS" dirty="0" smtClean="0"/>
              <a:t>Problem prilikom implementacije može nastati usled nekompatibilnosti mrežnih uređaja sa NetFlow kolektorima.</a:t>
            </a:r>
          </a:p>
          <a:p>
            <a:pPr>
              <a:buFont typeface="Arial" pitchFamily="34" charset="0"/>
              <a:buChar char="•"/>
            </a:pPr>
            <a:endParaRPr lang="sr-Latn-C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sr-Latn-CS" dirty="0" smtClean="0"/>
          </a:p>
          <a:p>
            <a:pPr>
              <a:buFont typeface="Arial" pitchFamily="34" charset="0"/>
              <a:buChar char="•"/>
            </a:pPr>
            <a:endParaRPr lang="sr-Latn-C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05000"/>
            <a:ext cx="7315200" cy="914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Latn-RS" dirty="0" smtClean="0"/>
              <a:t>HVALA NA PAŽNJI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7078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86" y="2057134"/>
            <a:ext cx="7182853" cy="1905266"/>
          </a:xfrm>
        </p:spPr>
      </p:pic>
      <p:sp>
        <p:nvSpPr>
          <p:cNvPr id="6" name="TextBox 5"/>
          <p:cNvSpPr txBox="1"/>
          <p:nvPr/>
        </p:nvSpPr>
        <p:spPr>
          <a:xfrm>
            <a:off x="0" y="50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/>
              <a:t>Flow</a:t>
            </a:r>
            <a:r>
              <a:rPr lang="en-US" dirty="0"/>
              <a:t> </a:t>
            </a:r>
            <a:r>
              <a:rPr lang="en-US" dirty="0" err="1"/>
              <a:t>orjenitisani</a:t>
            </a:r>
            <a:r>
              <a:rPr lang="en-US" dirty="0"/>
              <a:t> 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monitoring </a:t>
            </a:r>
            <a:r>
              <a:rPr lang="en-US" dirty="0" err="1"/>
              <a:t>distribuirane</a:t>
            </a:r>
            <a:r>
              <a:rPr lang="en-US" dirty="0"/>
              <a:t> </a:t>
            </a:r>
            <a:r>
              <a:rPr lang="en-US" dirty="0" err="1"/>
              <a:t>računarske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</a:t>
            </a:r>
            <a:r>
              <a:rPr lang="en-US" dirty="0" err="1"/>
              <a:t>implementira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svakoj</a:t>
            </a:r>
            <a:r>
              <a:rPr lang="en-US" dirty="0"/>
              <a:t> od </a:t>
            </a:r>
            <a:r>
              <a:rPr lang="en-US" dirty="0" err="1"/>
              <a:t>lokacija</a:t>
            </a:r>
            <a:r>
              <a:rPr lang="en-US" dirty="0"/>
              <a:t> i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prikupe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lokacije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vidljivi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administratora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date </a:t>
            </a:r>
            <a:r>
              <a:rPr lang="en-US" dirty="0" err="1" smtClean="0"/>
              <a:t>lokacije</a:t>
            </a:r>
            <a:r>
              <a:rPr lang="en-US" dirty="0" smtClean="0"/>
              <a:t>. </a:t>
            </a:r>
            <a:endParaRPr lang="sr-Latn-RS" dirty="0"/>
          </a:p>
          <a:p>
            <a:r>
              <a:rPr lang="en-US" dirty="0" err="1" smtClean="0"/>
              <a:t>Nedostatak</a:t>
            </a:r>
            <a:r>
              <a:rPr lang="en-US" dirty="0" smtClean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arhitekture</a:t>
            </a:r>
            <a:r>
              <a:rPr lang="en-US" dirty="0"/>
              <a:t> je </a:t>
            </a:r>
            <a:r>
              <a:rPr lang="en-US" dirty="0" err="1"/>
              <a:t>nemogućnost</a:t>
            </a:r>
            <a:r>
              <a:rPr lang="en-US" dirty="0"/>
              <a:t> </a:t>
            </a:r>
            <a:r>
              <a:rPr lang="en-US" dirty="0" err="1"/>
              <a:t>cjelokupnog</a:t>
            </a:r>
            <a:r>
              <a:rPr lang="en-US" dirty="0"/>
              <a:t> </a:t>
            </a:r>
            <a:r>
              <a:rPr lang="en-US" dirty="0" err="1"/>
              <a:t>pogleda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. </a:t>
            </a:r>
            <a:endParaRPr lang="sr-Latn-R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sr-Latn-CS" sz="2400" dirty="0" smtClean="0"/>
              <a:t>netflow kolektori u računarskoj mreži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80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netflow kolektori u računarskoj mreži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59" y="1100138"/>
            <a:ext cx="6162506" cy="3579812"/>
          </a:xfrm>
        </p:spPr>
      </p:pic>
      <p:sp>
        <p:nvSpPr>
          <p:cNvPr id="5" name="TextBox 4"/>
          <p:cNvSpPr txBox="1"/>
          <p:nvPr/>
        </p:nvSpPr>
        <p:spPr>
          <a:xfrm>
            <a:off x="0" y="5105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Centralizovani</a:t>
            </a:r>
            <a:r>
              <a:rPr lang="en-US" dirty="0"/>
              <a:t> monitoring server je </a:t>
            </a:r>
            <a:r>
              <a:rPr lang="en-US" i="1" dirty="0"/>
              <a:t>Flow</a:t>
            </a:r>
            <a:r>
              <a:rPr lang="en-US" dirty="0"/>
              <a:t> </a:t>
            </a:r>
            <a:r>
              <a:rPr lang="en-US" dirty="0" err="1"/>
              <a:t>orjentisani</a:t>
            </a:r>
            <a:r>
              <a:rPr lang="en-US" dirty="0"/>
              <a:t> server</a:t>
            </a:r>
            <a:r>
              <a:rPr lang="en-US" dirty="0" smtClean="0"/>
              <a:t>,</a:t>
            </a:r>
            <a:r>
              <a:rPr lang="sr-Latn-RS" dirty="0" smtClean="0"/>
              <a:t> koji</a:t>
            </a:r>
            <a:r>
              <a:rPr lang="en-US" dirty="0" smtClean="0"/>
              <a:t> </a:t>
            </a:r>
            <a:r>
              <a:rPr lang="en-US" dirty="0" err="1" smtClean="0"/>
              <a:t>obavlja</a:t>
            </a:r>
            <a:r>
              <a:rPr lang="en-US" dirty="0" smtClean="0"/>
              <a:t> </a:t>
            </a:r>
            <a:r>
              <a:rPr lang="en-US" dirty="0" err="1"/>
              <a:t>prikupljanje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udaljenih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.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distribuirane</a:t>
            </a:r>
            <a:r>
              <a:rPr lang="en-US" dirty="0"/>
              <a:t> </a:t>
            </a:r>
            <a:r>
              <a:rPr lang="en-US" dirty="0" err="1"/>
              <a:t>kolektore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instalirani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udaljenim</a:t>
            </a:r>
            <a:r>
              <a:rPr lang="en-US" dirty="0"/>
              <a:t> </a:t>
            </a:r>
            <a:r>
              <a:rPr lang="en-US" dirty="0" err="1"/>
              <a:t>lokacijama</a:t>
            </a:r>
            <a:r>
              <a:rPr lang="en-US" dirty="0"/>
              <a:t>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3282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548640"/>
          </a:xfrm>
        </p:spPr>
        <p:txBody>
          <a:bodyPr/>
          <a:lstStyle/>
          <a:p>
            <a:pPr algn="ctr"/>
            <a:r>
              <a:rPr lang="sr-Latn-CS" sz="2000" dirty="0" smtClean="0"/>
              <a:t>Arhitektura </a:t>
            </a:r>
            <a:r>
              <a:rPr lang="sr-Latn-CS" sz="2000" dirty="0" smtClean="0"/>
              <a:t>amucg sa eksporterom i kolektorom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79" y="503787"/>
            <a:ext cx="5186821" cy="4525414"/>
          </a:xfrm>
        </p:spPr>
      </p:pic>
    </p:spTree>
    <p:extLst>
      <p:ext uri="{BB962C8B-B14F-4D97-AF65-F5344CB8AC3E}">
        <p14:creationId xmlns:p14="http://schemas.microsoft.com/office/powerpoint/2010/main" val="32319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Netflow kolektori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sr-Latn-RS" sz="2400" dirty="0" smtClean="0"/>
          </a:p>
          <a:p>
            <a:pPr>
              <a:buFont typeface="Arial" pitchFamily="34" charset="0"/>
              <a:buChar char="•"/>
            </a:pPr>
            <a:r>
              <a:rPr lang="sr-Latn-RS" sz="2400" dirty="0" smtClean="0"/>
              <a:t>NetFlow Analyzer </a:t>
            </a:r>
            <a:endParaRPr lang="sr-Latn-RS" sz="2400" dirty="0"/>
          </a:p>
          <a:p>
            <a:r>
              <a:rPr lang="sr-Latn-RS" sz="2400" dirty="0" smtClean="0">
                <a:hlinkClick r:id="rId2"/>
              </a:rPr>
              <a:t>http</a:t>
            </a:r>
            <a:r>
              <a:rPr lang="sr-Latn-RS" sz="2400" dirty="0">
                <a:hlinkClick r:id="rId2"/>
              </a:rPr>
              <a:t>://</a:t>
            </a:r>
            <a:r>
              <a:rPr lang="sr-Latn-RS" sz="2400" dirty="0" smtClean="0">
                <a:hlinkClick r:id="rId2"/>
              </a:rPr>
              <a:t>demo.netflowanalyzer.com</a:t>
            </a:r>
            <a:endParaRPr lang="sr-Latn-RS" sz="2400" dirty="0" smtClean="0"/>
          </a:p>
          <a:p>
            <a:endParaRPr lang="sr-Latn-RS" sz="2400" dirty="0"/>
          </a:p>
          <a:p>
            <a:pPr>
              <a:buFont typeface="Arial" pitchFamily="34" charset="0"/>
              <a:buChar char="•"/>
            </a:pPr>
            <a:r>
              <a:rPr lang="sr-Latn-RS" sz="2400" dirty="0" smtClean="0"/>
              <a:t>ICmyNET.Flow</a:t>
            </a:r>
          </a:p>
          <a:p>
            <a:pPr marL="0" indent="0"/>
            <a:r>
              <a:rPr lang="sr-Latn-RS" sz="2400" dirty="0">
                <a:hlinkClick r:id="rId3"/>
              </a:rPr>
              <a:t>http://</a:t>
            </a:r>
            <a:r>
              <a:rPr lang="sr-Latn-RS" sz="2400" dirty="0" smtClean="0">
                <a:hlinkClick r:id="rId3"/>
              </a:rPr>
              <a:t>demo-flow.icmynet.com</a:t>
            </a:r>
            <a:endParaRPr lang="sr-Latn-RS" sz="2400" dirty="0" smtClean="0"/>
          </a:p>
          <a:p>
            <a:pPr marL="0" indent="0"/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98378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8991600" cy="3886200"/>
          </a:xfrm>
        </p:spPr>
      </p:pic>
      <p:sp>
        <p:nvSpPr>
          <p:cNvPr id="5" name="TextBox 4"/>
          <p:cNvSpPr txBox="1"/>
          <p:nvPr/>
        </p:nvSpPr>
        <p:spPr>
          <a:xfrm>
            <a:off x="-18535" y="502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000" dirty="0" smtClean="0"/>
              <a:t>Iskorišćenost interfejsa </a:t>
            </a:r>
            <a:r>
              <a:rPr lang="sr-Latn-CS" sz="2000" dirty="0" smtClean="0"/>
              <a:t>na uređaju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724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535" y="5029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000" dirty="0" smtClean="0"/>
              <a:t>Iskorišćenost </a:t>
            </a:r>
            <a:r>
              <a:rPr lang="sr-Latn-CS" sz="2000" dirty="0" smtClean="0"/>
              <a:t>“Gateway“ interfejsa na uređaju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7" y="228600"/>
            <a:ext cx="7308376" cy="4610100"/>
          </a:xfrm>
        </p:spPr>
      </p:pic>
    </p:spTree>
    <p:extLst>
      <p:ext uri="{BB962C8B-B14F-4D97-AF65-F5344CB8AC3E}">
        <p14:creationId xmlns:p14="http://schemas.microsoft.com/office/powerpoint/2010/main" val="18763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506</Words>
  <Application>Microsoft Office PowerPoint</Application>
  <PresentationFormat>On-screen Show (4:3)</PresentationFormat>
  <Paragraphs>81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Angles</vt:lpstr>
      <vt:lpstr>Praktična primjena NetFlow protokola</vt:lpstr>
      <vt:lpstr>ANALIZA MREŽNOG SAOBRAĆAJA</vt:lpstr>
      <vt:lpstr>Implementacija netflow tehnologije u AMUCG</vt:lpstr>
      <vt:lpstr>netflow kolektori u računarskoj mreži</vt:lpstr>
      <vt:lpstr>netflow kolektori u računarskoj mreži</vt:lpstr>
      <vt:lpstr>Arhitektura amucg sa eksporterom i kolektorom</vt:lpstr>
      <vt:lpstr>Netflow kolektori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Praktična primjena NetFlow protokola</dc:title>
  <dc:creator/>
  <cp:lastModifiedBy>Milan Cabak</cp:lastModifiedBy>
  <cp:revision>22</cp:revision>
  <dcterms:created xsi:type="dcterms:W3CDTF">2006-08-16T00:00:00Z</dcterms:created>
  <dcterms:modified xsi:type="dcterms:W3CDTF">2013-02-23T11:59:28Z</dcterms:modified>
</cp:coreProperties>
</file>