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sldIdLst>
    <p:sldId id="258" r:id="rId2"/>
    <p:sldId id="273" r:id="rId3"/>
    <p:sldId id="274" r:id="rId4"/>
    <p:sldId id="303" r:id="rId5"/>
    <p:sldId id="304" r:id="rId6"/>
    <p:sldId id="305" r:id="rId7"/>
    <p:sldId id="277" r:id="rId8"/>
    <p:sldId id="278" r:id="rId9"/>
    <p:sldId id="280" r:id="rId10"/>
    <p:sldId id="282" r:id="rId11"/>
    <p:sldId id="281" r:id="rId12"/>
    <p:sldId id="286" r:id="rId13"/>
    <p:sldId id="283" r:id="rId14"/>
    <p:sldId id="287" r:id="rId15"/>
    <p:sldId id="288" r:id="rId16"/>
    <p:sldId id="284" r:id="rId17"/>
    <p:sldId id="297" r:id="rId18"/>
    <p:sldId id="309" r:id="rId19"/>
    <p:sldId id="308" r:id="rId20"/>
    <p:sldId id="310" r:id="rId21"/>
    <p:sldId id="298" r:id="rId22"/>
    <p:sldId id="289" r:id="rId23"/>
    <p:sldId id="293" r:id="rId24"/>
    <p:sldId id="301" r:id="rId25"/>
    <p:sldId id="290" r:id="rId26"/>
    <p:sldId id="292" r:id="rId27"/>
    <p:sldId id="306" r:id="rId28"/>
    <p:sldId id="291" r:id="rId29"/>
    <p:sldId id="299" r:id="rId30"/>
    <p:sldId id="296" r:id="rId31"/>
    <p:sldId id="307" r:id="rId32"/>
  </p:sldIdLst>
  <p:sldSz cx="10158413" cy="7616825"/>
  <p:notesSz cx="9144000" cy="6858000"/>
  <p:defaultTextStyle>
    <a:defPPr>
      <a:defRPr lang="en-US"/>
    </a:defPPr>
    <a:lvl1pPr algn="l" rtl="0" fontAlgn="base">
      <a:spcBef>
        <a:spcPct val="0"/>
      </a:spcBef>
      <a:spcAft>
        <a:spcPct val="0"/>
      </a:spcAft>
      <a:defRPr sz="2400" kern="1200">
        <a:solidFill>
          <a:schemeClr val="tx1"/>
        </a:solidFill>
        <a:latin typeface="Times"/>
        <a:ea typeface="+mn-ea"/>
        <a:cs typeface="+mn-cs"/>
      </a:defRPr>
    </a:lvl1pPr>
    <a:lvl2pPr marL="457200" algn="l" rtl="0" fontAlgn="base">
      <a:spcBef>
        <a:spcPct val="0"/>
      </a:spcBef>
      <a:spcAft>
        <a:spcPct val="0"/>
      </a:spcAft>
      <a:defRPr sz="2400" kern="1200">
        <a:solidFill>
          <a:schemeClr val="tx1"/>
        </a:solidFill>
        <a:latin typeface="Times"/>
        <a:ea typeface="+mn-ea"/>
        <a:cs typeface="+mn-cs"/>
      </a:defRPr>
    </a:lvl2pPr>
    <a:lvl3pPr marL="914400" algn="l" rtl="0" fontAlgn="base">
      <a:spcBef>
        <a:spcPct val="0"/>
      </a:spcBef>
      <a:spcAft>
        <a:spcPct val="0"/>
      </a:spcAft>
      <a:defRPr sz="2400" kern="1200">
        <a:solidFill>
          <a:schemeClr val="tx1"/>
        </a:solidFill>
        <a:latin typeface="Times"/>
        <a:ea typeface="+mn-ea"/>
        <a:cs typeface="+mn-cs"/>
      </a:defRPr>
    </a:lvl3pPr>
    <a:lvl4pPr marL="1371600" algn="l" rtl="0" fontAlgn="base">
      <a:spcBef>
        <a:spcPct val="0"/>
      </a:spcBef>
      <a:spcAft>
        <a:spcPct val="0"/>
      </a:spcAft>
      <a:defRPr sz="2400" kern="1200">
        <a:solidFill>
          <a:schemeClr val="tx1"/>
        </a:solidFill>
        <a:latin typeface="Times"/>
        <a:ea typeface="+mn-ea"/>
        <a:cs typeface="+mn-cs"/>
      </a:defRPr>
    </a:lvl4pPr>
    <a:lvl5pPr marL="1828800" algn="l" rtl="0" fontAlgn="base">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100"/>
    <a:srgbClr val="074359"/>
    <a:srgbClr val="000000"/>
    <a:srgbClr val="004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4" autoAdjust="0"/>
    <p:restoredTop sz="96499" autoAdjust="0"/>
  </p:normalViewPr>
  <p:slideViewPr>
    <p:cSldViewPr>
      <p:cViewPr>
        <p:scale>
          <a:sx n="80" d="100"/>
          <a:sy n="80" d="100"/>
        </p:scale>
        <p:origin x="-726" y="180"/>
      </p:cViewPr>
      <p:guideLst>
        <p:guide orient="horz" pos="2399"/>
        <p:guide pos="31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938"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Raw (391.3GB)</c:v>
          </c:tx>
          <c:marker>
            <c:symbol val="none"/>
          </c:marker>
          <c:cat>
            <c:numRef>
              <c:f>Sheet1!$E$1:$E$258</c:f>
              <c:numCache>
                <c:formatCode>h:mm\ AM/PM</c:formatCode>
                <c:ptCount val="258"/>
                <c:pt idx="0" formatCode="m/d/yy\ h:mm;@">
                  <c:v>41009.791666666468</c:v>
                </c:pt>
                <c:pt idx="1">
                  <c:v>0.8333333333333337</c:v>
                </c:pt>
                <c:pt idx="2">
                  <c:v>0.87500000000000178</c:v>
                </c:pt>
                <c:pt idx="3">
                  <c:v>0.91666666666666652</c:v>
                </c:pt>
                <c:pt idx="4">
                  <c:v>0.9583333333333337</c:v>
                </c:pt>
                <c:pt idx="5">
                  <c:v>0</c:v>
                </c:pt>
                <c:pt idx="6">
                  <c:v>4.1666666666666692E-2</c:v>
                </c:pt>
                <c:pt idx="7">
                  <c:v>8.3333333333333565E-2</c:v>
                </c:pt>
                <c:pt idx="8">
                  <c:v>0.125</c:v>
                </c:pt>
                <c:pt idx="9">
                  <c:v>0.16666666666666671</c:v>
                </c:pt>
                <c:pt idx="10">
                  <c:v>0.20833333333333384</c:v>
                </c:pt>
                <c:pt idx="11">
                  <c:v>0.25</c:v>
                </c:pt>
                <c:pt idx="12">
                  <c:v>0.29166666666666774</c:v>
                </c:pt>
                <c:pt idx="13">
                  <c:v>0.33333333333333331</c:v>
                </c:pt>
                <c:pt idx="14">
                  <c:v>0.37500000000000083</c:v>
                </c:pt>
                <c:pt idx="15">
                  <c:v>0.41666666666666774</c:v>
                </c:pt>
                <c:pt idx="16">
                  <c:v>0.45833333333333326</c:v>
                </c:pt>
                <c:pt idx="17">
                  <c:v>0.5</c:v>
                </c:pt>
                <c:pt idx="18">
                  <c:v>0.54166666666666652</c:v>
                </c:pt>
                <c:pt idx="19">
                  <c:v>0.5833333333333337</c:v>
                </c:pt>
                <c:pt idx="20">
                  <c:v>0.62500000000000178</c:v>
                </c:pt>
                <c:pt idx="21">
                  <c:v>0.66666666666666663</c:v>
                </c:pt>
                <c:pt idx="22">
                  <c:v>0.7083333333333337</c:v>
                </c:pt>
                <c:pt idx="23">
                  <c:v>0.75000000000000178</c:v>
                </c:pt>
                <c:pt idx="24">
                  <c:v>0.79166666666666652</c:v>
                </c:pt>
                <c:pt idx="25">
                  <c:v>0.8333333333333337</c:v>
                </c:pt>
                <c:pt idx="26">
                  <c:v>0.87500000000000178</c:v>
                </c:pt>
                <c:pt idx="27">
                  <c:v>0.91666666666666652</c:v>
                </c:pt>
                <c:pt idx="28">
                  <c:v>0.9583333333333337</c:v>
                </c:pt>
                <c:pt idx="29">
                  <c:v>0</c:v>
                </c:pt>
                <c:pt idx="30">
                  <c:v>4.1666666666666692E-2</c:v>
                </c:pt>
                <c:pt idx="31">
                  <c:v>8.3333333333333565E-2</c:v>
                </c:pt>
                <c:pt idx="32">
                  <c:v>0.125</c:v>
                </c:pt>
                <c:pt idx="33">
                  <c:v>0.16666666666666671</c:v>
                </c:pt>
                <c:pt idx="34">
                  <c:v>0.20833333333333384</c:v>
                </c:pt>
                <c:pt idx="35">
                  <c:v>0.25</c:v>
                </c:pt>
                <c:pt idx="36">
                  <c:v>0.29166666666666774</c:v>
                </c:pt>
                <c:pt idx="37">
                  <c:v>0.33333333333333331</c:v>
                </c:pt>
                <c:pt idx="38">
                  <c:v>0.37500000000000083</c:v>
                </c:pt>
                <c:pt idx="39">
                  <c:v>0.41666666666666774</c:v>
                </c:pt>
                <c:pt idx="40">
                  <c:v>0.45833333333333326</c:v>
                </c:pt>
                <c:pt idx="41">
                  <c:v>0.5</c:v>
                </c:pt>
                <c:pt idx="42">
                  <c:v>0.54166666666666652</c:v>
                </c:pt>
                <c:pt idx="43">
                  <c:v>0.5833333333333337</c:v>
                </c:pt>
                <c:pt idx="44">
                  <c:v>0.62500000000000178</c:v>
                </c:pt>
                <c:pt idx="45">
                  <c:v>0.66666666666666663</c:v>
                </c:pt>
                <c:pt idx="46">
                  <c:v>0.7083333333333337</c:v>
                </c:pt>
                <c:pt idx="47">
                  <c:v>0.75000000000000178</c:v>
                </c:pt>
                <c:pt idx="48">
                  <c:v>0.79166666666666652</c:v>
                </c:pt>
                <c:pt idx="49">
                  <c:v>0.8333333333333337</c:v>
                </c:pt>
                <c:pt idx="50">
                  <c:v>0.87500000000000178</c:v>
                </c:pt>
                <c:pt idx="51">
                  <c:v>0.91666666666666652</c:v>
                </c:pt>
                <c:pt idx="52">
                  <c:v>0.9583333333333337</c:v>
                </c:pt>
                <c:pt idx="53">
                  <c:v>0</c:v>
                </c:pt>
                <c:pt idx="54">
                  <c:v>4.1666666666666692E-2</c:v>
                </c:pt>
                <c:pt idx="55">
                  <c:v>8.3333333333333565E-2</c:v>
                </c:pt>
                <c:pt idx="56">
                  <c:v>0.125</c:v>
                </c:pt>
                <c:pt idx="57">
                  <c:v>0.16666666666666671</c:v>
                </c:pt>
                <c:pt idx="58">
                  <c:v>0.20833333333333384</c:v>
                </c:pt>
                <c:pt idx="59">
                  <c:v>0.25</c:v>
                </c:pt>
                <c:pt idx="60">
                  <c:v>0.29166666666666774</c:v>
                </c:pt>
                <c:pt idx="61">
                  <c:v>0.33333333333333331</c:v>
                </c:pt>
                <c:pt idx="62">
                  <c:v>0.37500000000000083</c:v>
                </c:pt>
                <c:pt idx="63">
                  <c:v>0.41666666666666774</c:v>
                </c:pt>
                <c:pt idx="64">
                  <c:v>0.45833333333333326</c:v>
                </c:pt>
                <c:pt idx="65">
                  <c:v>0.5</c:v>
                </c:pt>
                <c:pt idx="66">
                  <c:v>0.54166666666666652</c:v>
                </c:pt>
                <c:pt idx="67">
                  <c:v>0.5833333333333337</c:v>
                </c:pt>
                <c:pt idx="68">
                  <c:v>0.62500000000000178</c:v>
                </c:pt>
                <c:pt idx="69">
                  <c:v>0.66666666666666663</c:v>
                </c:pt>
                <c:pt idx="70">
                  <c:v>0.7083333333333337</c:v>
                </c:pt>
                <c:pt idx="71">
                  <c:v>0.75000000000000178</c:v>
                </c:pt>
                <c:pt idx="72">
                  <c:v>0.79166666666666652</c:v>
                </c:pt>
                <c:pt idx="73">
                  <c:v>0.8333333333333337</c:v>
                </c:pt>
                <c:pt idx="74">
                  <c:v>0.87500000000000178</c:v>
                </c:pt>
                <c:pt idx="75">
                  <c:v>0.91666666666666652</c:v>
                </c:pt>
                <c:pt idx="76">
                  <c:v>0.9583333333333337</c:v>
                </c:pt>
                <c:pt idx="77">
                  <c:v>0</c:v>
                </c:pt>
                <c:pt idx="78">
                  <c:v>4.1666666666666692E-2</c:v>
                </c:pt>
                <c:pt idx="79">
                  <c:v>8.3333333333333565E-2</c:v>
                </c:pt>
                <c:pt idx="80">
                  <c:v>0.125</c:v>
                </c:pt>
                <c:pt idx="81">
                  <c:v>0.16666666666666671</c:v>
                </c:pt>
                <c:pt idx="82">
                  <c:v>0.20833333333333384</c:v>
                </c:pt>
                <c:pt idx="83">
                  <c:v>0.25</c:v>
                </c:pt>
                <c:pt idx="84">
                  <c:v>0.29166666666666774</c:v>
                </c:pt>
                <c:pt idx="85">
                  <c:v>0.33333333333333331</c:v>
                </c:pt>
                <c:pt idx="86">
                  <c:v>0.37500000000000083</c:v>
                </c:pt>
                <c:pt idx="87">
                  <c:v>0.41666666666666774</c:v>
                </c:pt>
                <c:pt idx="88">
                  <c:v>0.45833333333333326</c:v>
                </c:pt>
                <c:pt idx="89">
                  <c:v>0.5</c:v>
                </c:pt>
                <c:pt idx="90">
                  <c:v>0.54166666666666652</c:v>
                </c:pt>
                <c:pt idx="91">
                  <c:v>0.5833333333333337</c:v>
                </c:pt>
                <c:pt idx="92">
                  <c:v>0.62500000000000178</c:v>
                </c:pt>
                <c:pt idx="93">
                  <c:v>0.66666666666666663</c:v>
                </c:pt>
                <c:pt idx="94">
                  <c:v>0.7083333333333337</c:v>
                </c:pt>
                <c:pt idx="95">
                  <c:v>0.75000000000000178</c:v>
                </c:pt>
                <c:pt idx="96">
                  <c:v>0.79166666666666652</c:v>
                </c:pt>
                <c:pt idx="97">
                  <c:v>0.8333333333333337</c:v>
                </c:pt>
                <c:pt idx="98">
                  <c:v>0.87500000000000178</c:v>
                </c:pt>
                <c:pt idx="99">
                  <c:v>0.91666666666666652</c:v>
                </c:pt>
                <c:pt idx="100">
                  <c:v>0.9583333333333337</c:v>
                </c:pt>
                <c:pt idx="101">
                  <c:v>0</c:v>
                </c:pt>
                <c:pt idx="102">
                  <c:v>4.1666666666666692E-2</c:v>
                </c:pt>
                <c:pt idx="103">
                  <c:v>8.3333333333333565E-2</c:v>
                </c:pt>
                <c:pt idx="104">
                  <c:v>0.125</c:v>
                </c:pt>
                <c:pt idx="105">
                  <c:v>0.16666666666666671</c:v>
                </c:pt>
                <c:pt idx="106">
                  <c:v>0.20833333333333384</c:v>
                </c:pt>
                <c:pt idx="107">
                  <c:v>0.25</c:v>
                </c:pt>
                <c:pt idx="108">
                  <c:v>0.29166666666666774</c:v>
                </c:pt>
                <c:pt idx="109">
                  <c:v>0.33333333333333331</c:v>
                </c:pt>
                <c:pt idx="110">
                  <c:v>0.37500000000000083</c:v>
                </c:pt>
                <c:pt idx="111">
                  <c:v>0.41666666666666774</c:v>
                </c:pt>
                <c:pt idx="112">
                  <c:v>0.45833333333333326</c:v>
                </c:pt>
                <c:pt idx="113">
                  <c:v>0.5</c:v>
                </c:pt>
                <c:pt idx="114">
                  <c:v>0.54166666666666652</c:v>
                </c:pt>
                <c:pt idx="115">
                  <c:v>0.5833333333333337</c:v>
                </c:pt>
                <c:pt idx="116">
                  <c:v>0.62500000000000178</c:v>
                </c:pt>
                <c:pt idx="117">
                  <c:v>0.66666666666666663</c:v>
                </c:pt>
                <c:pt idx="118">
                  <c:v>0.7083333333333337</c:v>
                </c:pt>
                <c:pt idx="119">
                  <c:v>0.75000000000000178</c:v>
                </c:pt>
                <c:pt idx="120">
                  <c:v>0.79166666666666652</c:v>
                </c:pt>
                <c:pt idx="121">
                  <c:v>0.8333333333333337</c:v>
                </c:pt>
                <c:pt idx="122">
                  <c:v>0.87500000000000178</c:v>
                </c:pt>
                <c:pt idx="123">
                  <c:v>0.91666666666666652</c:v>
                </c:pt>
                <c:pt idx="124">
                  <c:v>0.9583333333333337</c:v>
                </c:pt>
                <c:pt idx="125">
                  <c:v>0</c:v>
                </c:pt>
                <c:pt idx="126">
                  <c:v>4.1666666666666692E-2</c:v>
                </c:pt>
                <c:pt idx="127">
                  <c:v>8.3333333333333565E-2</c:v>
                </c:pt>
                <c:pt idx="128">
                  <c:v>0.125</c:v>
                </c:pt>
                <c:pt idx="129">
                  <c:v>0.16666666666666671</c:v>
                </c:pt>
                <c:pt idx="130">
                  <c:v>0.20833333333333384</c:v>
                </c:pt>
                <c:pt idx="131">
                  <c:v>0.25</c:v>
                </c:pt>
                <c:pt idx="132">
                  <c:v>0.29166666666666774</c:v>
                </c:pt>
                <c:pt idx="133">
                  <c:v>0.33333333333333331</c:v>
                </c:pt>
                <c:pt idx="134">
                  <c:v>0.37500000000000083</c:v>
                </c:pt>
                <c:pt idx="135">
                  <c:v>0.41666666666666774</c:v>
                </c:pt>
                <c:pt idx="136">
                  <c:v>0.45833333333333326</c:v>
                </c:pt>
                <c:pt idx="137">
                  <c:v>0.5</c:v>
                </c:pt>
                <c:pt idx="138">
                  <c:v>0.54166666666666652</c:v>
                </c:pt>
                <c:pt idx="139">
                  <c:v>0.5833333333333337</c:v>
                </c:pt>
                <c:pt idx="140">
                  <c:v>0.62500000000000178</c:v>
                </c:pt>
                <c:pt idx="141">
                  <c:v>0.66666666666666663</c:v>
                </c:pt>
                <c:pt idx="142">
                  <c:v>0.7083333333333337</c:v>
                </c:pt>
                <c:pt idx="143">
                  <c:v>0.75000000000000178</c:v>
                </c:pt>
                <c:pt idx="144">
                  <c:v>0.79166666666666652</c:v>
                </c:pt>
                <c:pt idx="145">
                  <c:v>0.8333333333333337</c:v>
                </c:pt>
                <c:pt idx="146">
                  <c:v>0.87500000000000178</c:v>
                </c:pt>
                <c:pt idx="147">
                  <c:v>0.91666666666666652</c:v>
                </c:pt>
                <c:pt idx="148">
                  <c:v>0.9583333333333337</c:v>
                </c:pt>
                <c:pt idx="149">
                  <c:v>0</c:v>
                </c:pt>
                <c:pt idx="150">
                  <c:v>4.1666666666666692E-2</c:v>
                </c:pt>
                <c:pt idx="151">
                  <c:v>8.3333333333333565E-2</c:v>
                </c:pt>
                <c:pt idx="152">
                  <c:v>0.125</c:v>
                </c:pt>
                <c:pt idx="153">
                  <c:v>0.16666666666666671</c:v>
                </c:pt>
                <c:pt idx="154">
                  <c:v>0.20833333333333384</c:v>
                </c:pt>
                <c:pt idx="155">
                  <c:v>0.25</c:v>
                </c:pt>
                <c:pt idx="156">
                  <c:v>0.29166666666666774</c:v>
                </c:pt>
                <c:pt idx="157">
                  <c:v>0.33333333333333331</c:v>
                </c:pt>
                <c:pt idx="158">
                  <c:v>0.37500000000000083</c:v>
                </c:pt>
                <c:pt idx="159">
                  <c:v>0.41666666666666774</c:v>
                </c:pt>
                <c:pt idx="160">
                  <c:v>0.45833333333333326</c:v>
                </c:pt>
                <c:pt idx="161">
                  <c:v>0.5</c:v>
                </c:pt>
                <c:pt idx="162">
                  <c:v>0.54166666666666652</c:v>
                </c:pt>
                <c:pt idx="163">
                  <c:v>0.5833333333333337</c:v>
                </c:pt>
                <c:pt idx="164">
                  <c:v>0.62500000000000178</c:v>
                </c:pt>
                <c:pt idx="165">
                  <c:v>0.66666666666666663</c:v>
                </c:pt>
                <c:pt idx="166">
                  <c:v>0.7083333333333337</c:v>
                </c:pt>
                <c:pt idx="167">
                  <c:v>0.75000000000000178</c:v>
                </c:pt>
                <c:pt idx="168">
                  <c:v>0.79166666666666652</c:v>
                </c:pt>
                <c:pt idx="169">
                  <c:v>0.8333333333333337</c:v>
                </c:pt>
                <c:pt idx="170">
                  <c:v>0.87500000000000178</c:v>
                </c:pt>
                <c:pt idx="171">
                  <c:v>0.91666666666666652</c:v>
                </c:pt>
                <c:pt idx="172">
                  <c:v>0.9583333333333337</c:v>
                </c:pt>
                <c:pt idx="173">
                  <c:v>0</c:v>
                </c:pt>
                <c:pt idx="174">
                  <c:v>4.1666666666666692E-2</c:v>
                </c:pt>
                <c:pt idx="175">
                  <c:v>8.3333333333333565E-2</c:v>
                </c:pt>
                <c:pt idx="176">
                  <c:v>0.125</c:v>
                </c:pt>
                <c:pt idx="177">
                  <c:v>0.16666666666666671</c:v>
                </c:pt>
                <c:pt idx="178">
                  <c:v>0.20833333333333384</c:v>
                </c:pt>
                <c:pt idx="179">
                  <c:v>0.25</c:v>
                </c:pt>
                <c:pt idx="180">
                  <c:v>0.29166666666666774</c:v>
                </c:pt>
                <c:pt idx="181">
                  <c:v>0.33333333333333331</c:v>
                </c:pt>
                <c:pt idx="182">
                  <c:v>0.37500000000000083</c:v>
                </c:pt>
                <c:pt idx="183">
                  <c:v>0.41666666666666774</c:v>
                </c:pt>
                <c:pt idx="184">
                  <c:v>0.45833333333333326</c:v>
                </c:pt>
                <c:pt idx="185">
                  <c:v>0.5</c:v>
                </c:pt>
                <c:pt idx="186">
                  <c:v>0.54166666666666652</c:v>
                </c:pt>
                <c:pt idx="187">
                  <c:v>0.5833333333333337</c:v>
                </c:pt>
                <c:pt idx="188">
                  <c:v>0.62500000000000178</c:v>
                </c:pt>
                <c:pt idx="189">
                  <c:v>0.66666666666666663</c:v>
                </c:pt>
                <c:pt idx="190">
                  <c:v>0.7083333333333337</c:v>
                </c:pt>
                <c:pt idx="191">
                  <c:v>0.75000000000000178</c:v>
                </c:pt>
                <c:pt idx="192">
                  <c:v>0.79166666666666652</c:v>
                </c:pt>
                <c:pt idx="193">
                  <c:v>0.8333333333333337</c:v>
                </c:pt>
                <c:pt idx="194">
                  <c:v>0.87500000000000178</c:v>
                </c:pt>
                <c:pt idx="195">
                  <c:v>0.91666666666666652</c:v>
                </c:pt>
                <c:pt idx="196">
                  <c:v>0.9583333333333337</c:v>
                </c:pt>
                <c:pt idx="197">
                  <c:v>0</c:v>
                </c:pt>
                <c:pt idx="198">
                  <c:v>4.1666666666666692E-2</c:v>
                </c:pt>
                <c:pt idx="199">
                  <c:v>8.3333333333333565E-2</c:v>
                </c:pt>
                <c:pt idx="200">
                  <c:v>0.125</c:v>
                </c:pt>
                <c:pt idx="201">
                  <c:v>0.16666666666666671</c:v>
                </c:pt>
                <c:pt idx="202">
                  <c:v>0.20833333333333384</c:v>
                </c:pt>
                <c:pt idx="203">
                  <c:v>0.25</c:v>
                </c:pt>
                <c:pt idx="204">
                  <c:v>0.29166666666666774</c:v>
                </c:pt>
                <c:pt idx="205">
                  <c:v>0.33333333333333331</c:v>
                </c:pt>
                <c:pt idx="206">
                  <c:v>0.37500000000000083</c:v>
                </c:pt>
                <c:pt idx="207">
                  <c:v>0.41666666666666774</c:v>
                </c:pt>
                <c:pt idx="208">
                  <c:v>0.45833333333333326</c:v>
                </c:pt>
                <c:pt idx="209">
                  <c:v>0.5</c:v>
                </c:pt>
                <c:pt idx="210">
                  <c:v>0.54166666666666652</c:v>
                </c:pt>
                <c:pt idx="211">
                  <c:v>0.5833333333333337</c:v>
                </c:pt>
                <c:pt idx="212">
                  <c:v>0.62500000000000178</c:v>
                </c:pt>
                <c:pt idx="213">
                  <c:v>0.66666666666666663</c:v>
                </c:pt>
                <c:pt idx="214">
                  <c:v>0.7083333333333337</c:v>
                </c:pt>
                <c:pt idx="215">
                  <c:v>0.75000000000000178</c:v>
                </c:pt>
                <c:pt idx="216">
                  <c:v>0.79166666666666652</c:v>
                </c:pt>
                <c:pt idx="217">
                  <c:v>0.8333333333333337</c:v>
                </c:pt>
                <c:pt idx="218">
                  <c:v>0.87500000000000178</c:v>
                </c:pt>
                <c:pt idx="219">
                  <c:v>0.91666666666666652</c:v>
                </c:pt>
                <c:pt idx="220">
                  <c:v>0.9583333333333337</c:v>
                </c:pt>
                <c:pt idx="221">
                  <c:v>0</c:v>
                </c:pt>
                <c:pt idx="222">
                  <c:v>4.1666666666666692E-2</c:v>
                </c:pt>
                <c:pt idx="223">
                  <c:v>8.3333333333333565E-2</c:v>
                </c:pt>
                <c:pt idx="224">
                  <c:v>0.125</c:v>
                </c:pt>
                <c:pt idx="225">
                  <c:v>0.16666666666666671</c:v>
                </c:pt>
                <c:pt idx="226">
                  <c:v>0.20833333333333384</c:v>
                </c:pt>
                <c:pt idx="227">
                  <c:v>0.25</c:v>
                </c:pt>
                <c:pt idx="228">
                  <c:v>0.29166666666666774</c:v>
                </c:pt>
                <c:pt idx="229">
                  <c:v>0.33333333333333331</c:v>
                </c:pt>
                <c:pt idx="230">
                  <c:v>0.37500000000000083</c:v>
                </c:pt>
                <c:pt idx="231">
                  <c:v>0.41666666666666774</c:v>
                </c:pt>
                <c:pt idx="232">
                  <c:v>0.45833333333333326</c:v>
                </c:pt>
                <c:pt idx="233">
                  <c:v>0.5</c:v>
                </c:pt>
                <c:pt idx="234">
                  <c:v>0.54166666666666652</c:v>
                </c:pt>
                <c:pt idx="235">
                  <c:v>0.5833333333333337</c:v>
                </c:pt>
                <c:pt idx="236">
                  <c:v>0.62500000000000178</c:v>
                </c:pt>
                <c:pt idx="237">
                  <c:v>0.66666666666666663</c:v>
                </c:pt>
                <c:pt idx="238">
                  <c:v>0.7083333333333337</c:v>
                </c:pt>
                <c:pt idx="239">
                  <c:v>0.75000000000000178</c:v>
                </c:pt>
                <c:pt idx="240">
                  <c:v>0.79166666666666652</c:v>
                </c:pt>
                <c:pt idx="241">
                  <c:v>0.8333333333333337</c:v>
                </c:pt>
                <c:pt idx="242">
                  <c:v>0.87500000000000178</c:v>
                </c:pt>
                <c:pt idx="243">
                  <c:v>0.91666666666666652</c:v>
                </c:pt>
                <c:pt idx="244">
                  <c:v>0.9583333333333337</c:v>
                </c:pt>
                <c:pt idx="245">
                  <c:v>0</c:v>
                </c:pt>
                <c:pt idx="246">
                  <c:v>4.1666666666666692E-2</c:v>
                </c:pt>
                <c:pt idx="247">
                  <c:v>8.3333333333333565E-2</c:v>
                </c:pt>
                <c:pt idx="248">
                  <c:v>0.125</c:v>
                </c:pt>
                <c:pt idx="249">
                  <c:v>0.16666666666666671</c:v>
                </c:pt>
                <c:pt idx="250">
                  <c:v>0.20833333333333384</c:v>
                </c:pt>
                <c:pt idx="251">
                  <c:v>0.25</c:v>
                </c:pt>
                <c:pt idx="252">
                  <c:v>0.29166666666666774</c:v>
                </c:pt>
                <c:pt idx="253">
                  <c:v>0.33333333333333331</c:v>
                </c:pt>
                <c:pt idx="254">
                  <c:v>0.37500000000000083</c:v>
                </c:pt>
                <c:pt idx="255">
                  <c:v>0.41666666666666774</c:v>
                </c:pt>
                <c:pt idx="256">
                  <c:v>0.45833333333333326</c:v>
                </c:pt>
                <c:pt idx="257">
                  <c:v>0.5</c:v>
                </c:pt>
              </c:numCache>
            </c:numRef>
          </c:cat>
          <c:val>
            <c:numRef>
              <c:f>Sheet1!$D$1:$D$258</c:f>
              <c:numCache>
                <c:formatCode>0.00</c:formatCode>
                <c:ptCount val="258"/>
                <c:pt idx="0">
                  <c:v>2274260559.0551252</c:v>
                </c:pt>
                <c:pt idx="1">
                  <c:v>2077852496.2406013</c:v>
                </c:pt>
                <c:pt idx="2">
                  <c:v>2920868178.5714297</c:v>
                </c:pt>
                <c:pt idx="3">
                  <c:v>2168590606.060606</c:v>
                </c:pt>
                <c:pt idx="4">
                  <c:v>2063317145.9854021</c:v>
                </c:pt>
                <c:pt idx="5">
                  <c:v>2367960824.4274807</c:v>
                </c:pt>
                <c:pt idx="6">
                  <c:v>2290413193.2773108</c:v>
                </c:pt>
                <c:pt idx="7">
                  <c:v>2179911138.297873</c:v>
                </c:pt>
                <c:pt idx="8">
                  <c:v>982629360.82474256</c:v>
                </c:pt>
                <c:pt idx="9">
                  <c:v>2135495372.0930214</c:v>
                </c:pt>
                <c:pt idx="10">
                  <c:v>713990661.01694942</c:v>
                </c:pt>
                <c:pt idx="11">
                  <c:v>462371234.37500042</c:v>
                </c:pt>
                <c:pt idx="12">
                  <c:v>371755849.99999857</c:v>
                </c:pt>
                <c:pt idx="13">
                  <c:v>1426614085.7142868</c:v>
                </c:pt>
                <c:pt idx="14">
                  <c:v>2025502512.6050422</c:v>
                </c:pt>
                <c:pt idx="15">
                  <c:v>3806002954.545455</c:v>
                </c:pt>
                <c:pt idx="16">
                  <c:v>3760485890.5109487</c:v>
                </c:pt>
                <c:pt idx="17">
                  <c:v>3975255518.7969923</c:v>
                </c:pt>
                <c:pt idx="18">
                  <c:v>3082027082.7586203</c:v>
                </c:pt>
                <c:pt idx="19">
                  <c:v>2878612311.5942025</c:v>
                </c:pt>
                <c:pt idx="20">
                  <c:v>2530917161.7647038</c:v>
                </c:pt>
                <c:pt idx="21">
                  <c:v>1992730639.7058823</c:v>
                </c:pt>
                <c:pt idx="22">
                  <c:v>1803885656.7164178</c:v>
                </c:pt>
                <c:pt idx="23">
                  <c:v>2066000351.1450381</c:v>
                </c:pt>
                <c:pt idx="24">
                  <c:v>2033447127.8195488</c:v>
                </c:pt>
                <c:pt idx="25">
                  <c:v>2432882637.0967741</c:v>
                </c:pt>
                <c:pt idx="26">
                  <c:v>2101676437.0370369</c:v>
                </c:pt>
                <c:pt idx="27">
                  <c:v>1758551561.6438346</c:v>
                </c:pt>
                <c:pt idx="28">
                  <c:v>1696200146.1538446</c:v>
                </c:pt>
                <c:pt idx="29">
                  <c:v>1041209356.5891474</c:v>
                </c:pt>
                <c:pt idx="30">
                  <c:v>750886228.07017553</c:v>
                </c:pt>
                <c:pt idx="31">
                  <c:v>565312683.16831744</c:v>
                </c:pt>
                <c:pt idx="32">
                  <c:v>383712137.93103325</c:v>
                </c:pt>
                <c:pt idx="33">
                  <c:v>322103520.00000018</c:v>
                </c:pt>
                <c:pt idx="34">
                  <c:v>254603262.50000012</c:v>
                </c:pt>
                <c:pt idx="35">
                  <c:v>632155729.72972977</c:v>
                </c:pt>
                <c:pt idx="36">
                  <c:v>1413722306.1224501</c:v>
                </c:pt>
                <c:pt idx="37">
                  <c:v>2507306814.8148246</c:v>
                </c:pt>
                <c:pt idx="38">
                  <c:v>2771613304.9645452</c:v>
                </c:pt>
                <c:pt idx="39">
                  <c:v>2858422578.2312918</c:v>
                </c:pt>
                <c:pt idx="40">
                  <c:v>3075716436.6197181</c:v>
                </c:pt>
                <c:pt idx="41">
                  <c:v>3123764258.9928055</c:v>
                </c:pt>
                <c:pt idx="42">
                  <c:v>2449415021.4285712</c:v>
                </c:pt>
                <c:pt idx="43">
                  <c:v>2274244132.8125052</c:v>
                </c:pt>
                <c:pt idx="44">
                  <c:v>2396560157.4074082</c:v>
                </c:pt>
                <c:pt idx="45">
                  <c:v>2200046401.9607849</c:v>
                </c:pt>
                <c:pt idx="46">
                  <c:v>1670194880.0000005</c:v>
                </c:pt>
                <c:pt idx="47">
                  <c:v>1199466948.9795916</c:v>
                </c:pt>
                <c:pt idx="48">
                  <c:v>1309195802.0833337</c:v>
                </c:pt>
                <c:pt idx="49">
                  <c:v>1645801392.8571436</c:v>
                </c:pt>
                <c:pt idx="50">
                  <c:v>2086600552.6315799</c:v>
                </c:pt>
                <c:pt idx="51">
                  <c:v>1516370244.1860466</c:v>
                </c:pt>
                <c:pt idx="52">
                  <c:v>1068772196.2616824</c:v>
                </c:pt>
                <c:pt idx="53">
                  <c:v>1168846958.9041104</c:v>
                </c:pt>
                <c:pt idx="54">
                  <c:v>553916904.76190543</c:v>
                </c:pt>
                <c:pt idx="55">
                  <c:v>884439215.68627584</c:v>
                </c:pt>
                <c:pt idx="56">
                  <c:v>505247509.43396175</c:v>
                </c:pt>
                <c:pt idx="57">
                  <c:v>912245799.99999917</c:v>
                </c:pt>
                <c:pt idx="58">
                  <c:v>645637230.76923025</c:v>
                </c:pt>
                <c:pt idx="59">
                  <c:v>857077024.39024341</c:v>
                </c:pt>
                <c:pt idx="60">
                  <c:v>609700254.54545236</c:v>
                </c:pt>
                <c:pt idx="61">
                  <c:v>775976606.06060636</c:v>
                </c:pt>
                <c:pt idx="62">
                  <c:v>733547175.00000048</c:v>
                </c:pt>
                <c:pt idx="63">
                  <c:v>1189854126.4367821</c:v>
                </c:pt>
                <c:pt idx="64">
                  <c:v>1467230888.8888896</c:v>
                </c:pt>
                <c:pt idx="65">
                  <c:v>1878311552.6315799</c:v>
                </c:pt>
                <c:pt idx="66">
                  <c:v>985620477.77777815</c:v>
                </c:pt>
                <c:pt idx="67">
                  <c:v>894477722.22222304</c:v>
                </c:pt>
                <c:pt idx="68">
                  <c:v>837609172.04301095</c:v>
                </c:pt>
                <c:pt idx="69">
                  <c:v>789138627.90697742</c:v>
                </c:pt>
                <c:pt idx="70">
                  <c:v>1320024596.7741899</c:v>
                </c:pt>
                <c:pt idx="71">
                  <c:v>1062586500.0000006</c:v>
                </c:pt>
                <c:pt idx="72">
                  <c:v>1017732952.3809528</c:v>
                </c:pt>
                <c:pt idx="73">
                  <c:v>643454931.37254918</c:v>
                </c:pt>
                <c:pt idx="74">
                  <c:v>728077964.28571641</c:v>
                </c:pt>
                <c:pt idx="75">
                  <c:v>1052583052.6315793</c:v>
                </c:pt>
                <c:pt idx="76">
                  <c:v>730939840.90909088</c:v>
                </c:pt>
                <c:pt idx="77">
                  <c:v>975937661.76470637</c:v>
                </c:pt>
                <c:pt idx="78">
                  <c:v>1292139792.4528291</c:v>
                </c:pt>
                <c:pt idx="79">
                  <c:v>653460081.96721256</c:v>
                </c:pt>
                <c:pt idx="80">
                  <c:v>1017650644.4444429</c:v>
                </c:pt>
                <c:pt idx="81">
                  <c:v>1232731157.8947356</c:v>
                </c:pt>
                <c:pt idx="82">
                  <c:v>1283850138.8888841</c:v>
                </c:pt>
                <c:pt idx="83">
                  <c:v>764567414.63414562</c:v>
                </c:pt>
                <c:pt idx="84">
                  <c:v>676063468.08510602</c:v>
                </c:pt>
                <c:pt idx="85">
                  <c:v>945871078.43137169</c:v>
                </c:pt>
                <c:pt idx="86">
                  <c:v>964856709.67741847</c:v>
                </c:pt>
                <c:pt idx="87">
                  <c:v>1062345940.2985084</c:v>
                </c:pt>
                <c:pt idx="88">
                  <c:v>989635066.66666722</c:v>
                </c:pt>
                <c:pt idx="89">
                  <c:v>1134232205.4794528</c:v>
                </c:pt>
                <c:pt idx="90">
                  <c:v>1023908487.1794877</c:v>
                </c:pt>
                <c:pt idx="91">
                  <c:v>1012814571.4285709</c:v>
                </c:pt>
                <c:pt idx="92">
                  <c:v>499717692.307693</c:v>
                </c:pt>
                <c:pt idx="93">
                  <c:v>541138363.63636374</c:v>
                </c:pt>
                <c:pt idx="94">
                  <c:v>598461268.04123843</c:v>
                </c:pt>
                <c:pt idx="95">
                  <c:v>657732588.88888907</c:v>
                </c:pt>
                <c:pt idx="96">
                  <c:v>617837137.93103504</c:v>
                </c:pt>
                <c:pt idx="97">
                  <c:v>613561698.92473137</c:v>
                </c:pt>
                <c:pt idx="98">
                  <c:v>513941295.23809534</c:v>
                </c:pt>
                <c:pt idx="99">
                  <c:v>376883528</c:v>
                </c:pt>
                <c:pt idx="100">
                  <c:v>493701743.11926621</c:v>
                </c:pt>
                <c:pt idx="101">
                  <c:v>440325946.23655915</c:v>
                </c:pt>
                <c:pt idx="102">
                  <c:v>252708800.00000006</c:v>
                </c:pt>
                <c:pt idx="103">
                  <c:v>197131967.39130428</c:v>
                </c:pt>
                <c:pt idx="104">
                  <c:v>156277938.27160457</c:v>
                </c:pt>
                <c:pt idx="105">
                  <c:v>152226315.78947377</c:v>
                </c:pt>
                <c:pt idx="106">
                  <c:v>171507515.15151531</c:v>
                </c:pt>
                <c:pt idx="107">
                  <c:v>225140762.71186388</c:v>
                </c:pt>
                <c:pt idx="108">
                  <c:v>239825513.51351365</c:v>
                </c:pt>
                <c:pt idx="109">
                  <c:v>319939421.68674713</c:v>
                </c:pt>
                <c:pt idx="110">
                  <c:v>499894304.34782767</c:v>
                </c:pt>
                <c:pt idx="111">
                  <c:v>595908652.17391574</c:v>
                </c:pt>
                <c:pt idx="112">
                  <c:v>397940398.23008758</c:v>
                </c:pt>
                <c:pt idx="113">
                  <c:v>348155818.18181825</c:v>
                </c:pt>
                <c:pt idx="114">
                  <c:v>356079387.09677297</c:v>
                </c:pt>
                <c:pt idx="115">
                  <c:v>273847379.31034476</c:v>
                </c:pt>
                <c:pt idx="116">
                  <c:v>292569761.53846151</c:v>
                </c:pt>
                <c:pt idx="117">
                  <c:v>238407152.77777758</c:v>
                </c:pt>
                <c:pt idx="118">
                  <c:v>316652300</c:v>
                </c:pt>
                <c:pt idx="119">
                  <c:v>306186567.56756788</c:v>
                </c:pt>
                <c:pt idx="120">
                  <c:v>307703426.57342702</c:v>
                </c:pt>
                <c:pt idx="121">
                  <c:v>382417118.88111883</c:v>
                </c:pt>
                <c:pt idx="122">
                  <c:v>374556419.99999887</c:v>
                </c:pt>
                <c:pt idx="123">
                  <c:v>318873235.6687898</c:v>
                </c:pt>
                <c:pt idx="124">
                  <c:v>280096519.48051941</c:v>
                </c:pt>
                <c:pt idx="125">
                  <c:v>224402469.38775554</c:v>
                </c:pt>
                <c:pt idx="126">
                  <c:v>205587266.66666666</c:v>
                </c:pt>
                <c:pt idx="127">
                  <c:v>149917613.63636363</c:v>
                </c:pt>
                <c:pt idx="128">
                  <c:v>150676932.03883499</c:v>
                </c:pt>
                <c:pt idx="129">
                  <c:v>69352086.956521749</c:v>
                </c:pt>
                <c:pt idx="130">
                  <c:v>65322102.803738326</c:v>
                </c:pt>
                <c:pt idx="131">
                  <c:v>106617485.43689321</c:v>
                </c:pt>
                <c:pt idx="132">
                  <c:v>252417923.91304356</c:v>
                </c:pt>
                <c:pt idx="133">
                  <c:v>422170024.69135815</c:v>
                </c:pt>
                <c:pt idx="134">
                  <c:v>556964773.19587648</c:v>
                </c:pt>
                <c:pt idx="135">
                  <c:v>756401176.47058833</c:v>
                </c:pt>
                <c:pt idx="136">
                  <c:v>835890018.691589</c:v>
                </c:pt>
                <c:pt idx="137">
                  <c:v>1113336372.5490198</c:v>
                </c:pt>
                <c:pt idx="138">
                  <c:v>984598409.09090924</c:v>
                </c:pt>
                <c:pt idx="139">
                  <c:v>983116858.33333349</c:v>
                </c:pt>
                <c:pt idx="140">
                  <c:v>1118455146.5517242</c:v>
                </c:pt>
                <c:pt idx="141">
                  <c:v>1064731798.3193278</c:v>
                </c:pt>
                <c:pt idx="142">
                  <c:v>1043936390.9090909</c:v>
                </c:pt>
                <c:pt idx="143">
                  <c:v>813228437.5</c:v>
                </c:pt>
                <c:pt idx="144">
                  <c:v>978317666.66666639</c:v>
                </c:pt>
                <c:pt idx="145">
                  <c:v>1024456555.5555549</c:v>
                </c:pt>
                <c:pt idx="146">
                  <c:v>831776840.27777803</c:v>
                </c:pt>
                <c:pt idx="147">
                  <c:v>1065185731.3432833</c:v>
                </c:pt>
                <c:pt idx="148">
                  <c:v>1044266558.1395348</c:v>
                </c:pt>
                <c:pt idx="149">
                  <c:v>1037565741.3793104</c:v>
                </c:pt>
                <c:pt idx="150">
                  <c:v>762425864.0776701</c:v>
                </c:pt>
                <c:pt idx="151">
                  <c:v>578897521.73913062</c:v>
                </c:pt>
                <c:pt idx="152">
                  <c:v>361089804.59770131</c:v>
                </c:pt>
                <c:pt idx="153">
                  <c:v>344267200.00000018</c:v>
                </c:pt>
                <c:pt idx="154">
                  <c:v>390378448.27586222</c:v>
                </c:pt>
                <c:pt idx="155">
                  <c:v>732910806.45161295</c:v>
                </c:pt>
                <c:pt idx="156">
                  <c:v>1740525056.7375891</c:v>
                </c:pt>
                <c:pt idx="157">
                  <c:v>2111520981.0126617</c:v>
                </c:pt>
                <c:pt idx="158">
                  <c:v>2309235551.9480515</c:v>
                </c:pt>
                <c:pt idx="159">
                  <c:v>2456095683.8709702</c:v>
                </c:pt>
                <c:pt idx="160">
                  <c:v>2560083727.8481007</c:v>
                </c:pt>
                <c:pt idx="161">
                  <c:v>2825733874.2514977</c:v>
                </c:pt>
                <c:pt idx="162">
                  <c:v>3431211822.3684206</c:v>
                </c:pt>
                <c:pt idx="163">
                  <c:v>3049683970.8029194</c:v>
                </c:pt>
                <c:pt idx="164">
                  <c:v>2290945079.7101445</c:v>
                </c:pt>
                <c:pt idx="165">
                  <c:v>2155662088.2352939</c:v>
                </c:pt>
                <c:pt idx="166">
                  <c:v>1813088006.7567565</c:v>
                </c:pt>
                <c:pt idx="167">
                  <c:v>1639471047.2972956</c:v>
                </c:pt>
                <c:pt idx="168">
                  <c:v>1679952137.9310343</c:v>
                </c:pt>
                <c:pt idx="169">
                  <c:v>1718899137.9310343</c:v>
                </c:pt>
                <c:pt idx="170">
                  <c:v>1743667172.1854303</c:v>
                </c:pt>
                <c:pt idx="171">
                  <c:v>1910849873.2394371</c:v>
                </c:pt>
                <c:pt idx="172">
                  <c:v>1663595186.5671642</c:v>
                </c:pt>
                <c:pt idx="173">
                  <c:v>1101317679.6874986</c:v>
                </c:pt>
                <c:pt idx="174">
                  <c:v>697383398.23008859</c:v>
                </c:pt>
                <c:pt idx="175">
                  <c:v>428765815.21739155</c:v>
                </c:pt>
                <c:pt idx="176">
                  <c:v>167534638.29787239</c:v>
                </c:pt>
                <c:pt idx="177">
                  <c:v>209108028.57142827</c:v>
                </c:pt>
                <c:pt idx="178">
                  <c:v>332107538.46153873</c:v>
                </c:pt>
                <c:pt idx="179">
                  <c:v>814392787.03703713</c:v>
                </c:pt>
                <c:pt idx="180">
                  <c:v>1541220596.02649</c:v>
                </c:pt>
                <c:pt idx="181">
                  <c:v>1710776921.5686269</c:v>
                </c:pt>
                <c:pt idx="182">
                  <c:v>3090541167.7852283</c:v>
                </c:pt>
                <c:pt idx="183">
                  <c:v>3099166006.9444442</c:v>
                </c:pt>
                <c:pt idx="184">
                  <c:v>3426866528</c:v>
                </c:pt>
                <c:pt idx="185">
                  <c:v>3691492623.8532114</c:v>
                </c:pt>
                <c:pt idx="186">
                  <c:v>3273322526.3157973</c:v>
                </c:pt>
                <c:pt idx="187">
                  <c:v>1369287760.8695657</c:v>
                </c:pt>
                <c:pt idx="188">
                  <c:v>4025363780.4878049</c:v>
                </c:pt>
                <c:pt idx="189">
                  <c:v>3145793863.636364</c:v>
                </c:pt>
                <c:pt idx="190">
                  <c:v>2728965588.7096763</c:v>
                </c:pt>
                <c:pt idx="191">
                  <c:v>2442778527.131783</c:v>
                </c:pt>
                <c:pt idx="192">
                  <c:v>2003244968.2539701</c:v>
                </c:pt>
                <c:pt idx="193">
                  <c:v>2397878156.2500005</c:v>
                </c:pt>
                <c:pt idx="194">
                  <c:v>1698535356.3218396</c:v>
                </c:pt>
                <c:pt idx="195">
                  <c:v>3524067150.9433928</c:v>
                </c:pt>
                <c:pt idx="196">
                  <c:v>1873282684.2105248</c:v>
                </c:pt>
                <c:pt idx="197">
                  <c:v>1338497649.9999988</c:v>
                </c:pt>
                <c:pt idx="198">
                  <c:v>1807748958.3333344</c:v>
                </c:pt>
                <c:pt idx="199">
                  <c:v>2697764853.2110095</c:v>
                </c:pt>
                <c:pt idx="200">
                  <c:v>3234044563.4920635</c:v>
                </c:pt>
                <c:pt idx="201">
                  <c:v>3199148100.7194238</c:v>
                </c:pt>
                <c:pt idx="202">
                  <c:v>3236286882.7586203</c:v>
                </c:pt>
                <c:pt idx="203">
                  <c:v>3843123840.57971</c:v>
                </c:pt>
                <c:pt idx="204">
                  <c:v>3716081236.1111107</c:v>
                </c:pt>
                <c:pt idx="205">
                  <c:v>3216162771.2418294</c:v>
                </c:pt>
                <c:pt idx="206">
                  <c:v>3539484656.7164187</c:v>
                </c:pt>
                <c:pt idx="207">
                  <c:v>3331357414.6341534</c:v>
                </c:pt>
                <c:pt idx="208">
                  <c:v>3095245762.2950821</c:v>
                </c:pt>
                <c:pt idx="209">
                  <c:v>2561387269.84127</c:v>
                </c:pt>
                <c:pt idx="210">
                  <c:v>2188170133.333333</c:v>
                </c:pt>
                <c:pt idx="211">
                  <c:v>1784902372.5490193</c:v>
                </c:pt>
                <c:pt idx="212">
                  <c:v>1845953141.9354889</c:v>
                </c:pt>
                <c:pt idx="213">
                  <c:v>1843225039.2156911</c:v>
                </c:pt>
                <c:pt idx="214">
                  <c:v>1802788441.5584412</c:v>
                </c:pt>
                <c:pt idx="215">
                  <c:v>1620203682.7586205</c:v>
                </c:pt>
                <c:pt idx="216">
                  <c:v>1446740220.4724448</c:v>
                </c:pt>
                <c:pt idx="217">
                  <c:v>1976045662.3376641</c:v>
                </c:pt>
                <c:pt idx="218">
                  <c:v>1843294761.9047651</c:v>
                </c:pt>
                <c:pt idx="219">
                  <c:v>1083561258.0645149</c:v>
                </c:pt>
                <c:pt idx="220">
                  <c:v>1593052488.8888838</c:v>
                </c:pt>
                <c:pt idx="221">
                  <c:v>764436810.34482598</c:v>
                </c:pt>
                <c:pt idx="222">
                  <c:v>1931739789.4736891</c:v>
                </c:pt>
                <c:pt idx="223">
                  <c:v>1925638769.2307701</c:v>
                </c:pt>
                <c:pt idx="224">
                  <c:v>2731676424.4604316</c:v>
                </c:pt>
                <c:pt idx="225">
                  <c:v>3464173496.3503647</c:v>
                </c:pt>
                <c:pt idx="226">
                  <c:v>3551850514.0845122</c:v>
                </c:pt>
                <c:pt idx="227">
                  <c:v>4103423617.1875</c:v>
                </c:pt>
                <c:pt idx="228">
                  <c:v>3910214725.8064532</c:v>
                </c:pt>
                <c:pt idx="229">
                  <c:v>2717868576.6423283</c:v>
                </c:pt>
                <c:pt idx="230">
                  <c:v>2335075064.2857118</c:v>
                </c:pt>
                <c:pt idx="231">
                  <c:v>2252952503.7036963</c:v>
                </c:pt>
                <c:pt idx="232">
                  <c:v>2240404895.522388</c:v>
                </c:pt>
                <c:pt idx="233">
                  <c:v>2220625350.3649635</c:v>
                </c:pt>
                <c:pt idx="234">
                  <c:v>2237627525.9259253</c:v>
                </c:pt>
                <c:pt idx="235">
                  <c:v>2212790941.6058397</c:v>
                </c:pt>
                <c:pt idx="236">
                  <c:v>2381352641.2213693</c:v>
                </c:pt>
                <c:pt idx="237">
                  <c:v>1819906925.3731339</c:v>
                </c:pt>
                <c:pt idx="238">
                  <c:v>1611828677.6859505</c:v>
                </c:pt>
                <c:pt idx="239">
                  <c:v>1552937673.2673266</c:v>
                </c:pt>
                <c:pt idx="240">
                  <c:v>1463221988.0952401</c:v>
                </c:pt>
                <c:pt idx="241">
                  <c:v>444449347.22222245</c:v>
                </c:pt>
                <c:pt idx="242">
                  <c:v>445383682.53968275</c:v>
                </c:pt>
                <c:pt idx="243">
                  <c:v>480038679.01234579</c:v>
                </c:pt>
                <c:pt idx="244">
                  <c:v>702794862.74509823</c:v>
                </c:pt>
                <c:pt idx="245">
                  <c:v>1063482512.8205129</c:v>
                </c:pt>
                <c:pt idx="246">
                  <c:v>1853113779.816514</c:v>
                </c:pt>
                <c:pt idx="247">
                  <c:v>1688158291.3385816</c:v>
                </c:pt>
                <c:pt idx="248">
                  <c:v>1912471165.2892563</c:v>
                </c:pt>
                <c:pt idx="249">
                  <c:v>2019868701.6129038</c:v>
                </c:pt>
                <c:pt idx="250">
                  <c:v>2405767785.1239595</c:v>
                </c:pt>
                <c:pt idx="251">
                  <c:v>2218053234.8484845</c:v>
                </c:pt>
                <c:pt idx="252">
                  <c:v>2427347475</c:v>
                </c:pt>
                <c:pt idx="253">
                  <c:v>2937740663.5514021</c:v>
                </c:pt>
                <c:pt idx="254">
                  <c:v>2029719062.992126</c:v>
                </c:pt>
                <c:pt idx="255">
                  <c:v>1858518583.3333333</c:v>
                </c:pt>
                <c:pt idx="256">
                  <c:v>1856419407.6923056</c:v>
                </c:pt>
                <c:pt idx="257">
                  <c:v>2205472561.5384617</c:v>
                </c:pt>
              </c:numCache>
            </c:numRef>
          </c:val>
          <c:smooth val="0"/>
        </c:ser>
        <c:ser>
          <c:idx val="1"/>
          <c:order val="1"/>
          <c:tx>
            <c:v>Zip (46.2GB)</c:v>
          </c:tx>
          <c:marker>
            <c:symbol val="none"/>
          </c:marker>
          <c:val>
            <c:numRef>
              <c:f>Sheet1!$A$1:$A$258</c:f>
              <c:numCache>
                <c:formatCode>General</c:formatCode>
                <c:ptCount val="258"/>
                <c:pt idx="0">
                  <c:v>288831091</c:v>
                </c:pt>
                <c:pt idx="1">
                  <c:v>276354382</c:v>
                </c:pt>
                <c:pt idx="2">
                  <c:v>327137236</c:v>
                </c:pt>
                <c:pt idx="3">
                  <c:v>286253960</c:v>
                </c:pt>
                <c:pt idx="4">
                  <c:v>282674449</c:v>
                </c:pt>
                <c:pt idx="5">
                  <c:v>310202868</c:v>
                </c:pt>
                <c:pt idx="6">
                  <c:v>272559170</c:v>
                </c:pt>
                <c:pt idx="7">
                  <c:v>204911647</c:v>
                </c:pt>
                <c:pt idx="8">
                  <c:v>95315048</c:v>
                </c:pt>
                <c:pt idx="9">
                  <c:v>91826301</c:v>
                </c:pt>
                <c:pt idx="10">
                  <c:v>42125449</c:v>
                </c:pt>
                <c:pt idx="11">
                  <c:v>29591759</c:v>
                </c:pt>
                <c:pt idx="12">
                  <c:v>22305351</c:v>
                </c:pt>
                <c:pt idx="13">
                  <c:v>99862986</c:v>
                </c:pt>
                <c:pt idx="14">
                  <c:v>241034799</c:v>
                </c:pt>
                <c:pt idx="15">
                  <c:v>418660325</c:v>
                </c:pt>
                <c:pt idx="16">
                  <c:v>515186567</c:v>
                </c:pt>
                <c:pt idx="17">
                  <c:v>528708984</c:v>
                </c:pt>
                <c:pt idx="18">
                  <c:v>446893927</c:v>
                </c:pt>
                <c:pt idx="19">
                  <c:v>397248499</c:v>
                </c:pt>
                <c:pt idx="20">
                  <c:v>344204734</c:v>
                </c:pt>
                <c:pt idx="21">
                  <c:v>271011367</c:v>
                </c:pt>
                <c:pt idx="22">
                  <c:v>241720678</c:v>
                </c:pt>
                <c:pt idx="23">
                  <c:v>270646046</c:v>
                </c:pt>
                <c:pt idx="24">
                  <c:v>270448468</c:v>
                </c:pt>
                <c:pt idx="25">
                  <c:v>301677447</c:v>
                </c:pt>
                <c:pt idx="26">
                  <c:v>283726319</c:v>
                </c:pt>
                <c:pt idx="27">
                  <c:v>256748528</c:v>
                </c:pt>
                <c:pt idx="28">
                  <c:v>220506019</c:v>
                </c:pt>
                <c:pt idx="29">
                  <c:v>134316007</c:v>
                </c:pt>
                <c:pt idx="30">
                  <c:v>85601030</c:v>
                </c:pt>
                <c:pt idx="31">
                  <c:v>57096581</c:v>
                </c:pt>
                <c:pt idx="32">
                  <c:v>33382956</c:v>
                </c:pt>
                <c:pt idx="33">
                  <c:v>24157764</c:v>
                </c:pt>
                <c:pt idx="34">
                  <c:v>20368261</c:v>
                </c:pt>
                <c:pt idx="35">
                  <c:v>70169286</c:v>
                </c:pt>
                <c:pt idx="36">
                  <c:v>207817179</c:v>
                </c:pt>
                <c:pt idx="37">
                  <c:v>338486420</c:v>
                </c:pt>
                <c:pt idx="38">
                  <c:v>390797476</c:v>
                </c:pt>
                <c:pt idx="39">
                  <c:v>420188119</c:v>
                </c:pt>
                <c:pt idx="40">
                  <c:v>436751734</c:v>
                </c:pt>
                <c:pt idx="41">
                  <c:v>434203232</c:v>
                </c:pt>
                <c:pt idx="42">
                  <c:v>342918103</c:v>
                </c:pt>
                <c:pt idx="43">
                  <c:v>291103249</c:v>
                </c:pt>
                <c:pt idx="44">
                  <c:v>258828497</c:v>
                </c:pt>
                <c:pt idx="45">
                  <c:v>224404733</c:v>
                </c:pt>
                <c:pt idx="46">
                  <c:v>167019488</c:v>
                </c:pt>
                <c:pt idx="47">
                  <c:v>117547761</c:v>
                </c:pt>
                <c:pt idx="48">
                  <c:v>125682797</c:v>
                </c:pt>
                <c:pt idx="49">
                  <c:v>138247317</c:v>
                </c:pt>
                <c:pt idx="50">
                  <c:v>158581642</c:v>
                </c:pt>
                <c:pt idx="51">
                  <c:v>130407841</c:v>
                </c:pt>
                <c:pt idx="52">
                  <c:v>114358625</c:v>
                </c:pt>
                <c:pt idx="53">
                  <c:v>85325828</c:v>
                </c:pt>
                <c:pt idx="54">
                  <c:v>46529020</c:v>
                </c:pt>
                <c:pt idx="55">
                  <c:v>45106400</c:v>
                </c:pt>
                <c:pt idx="56">
                  <c:v>26778118</c:v>
                </c:pt>
                <c:pt idx="57">
                  <c:v>36489832</c:v>
                </c:pt>
                <c:pt idx="58">
                  <c:v>25179852</c:v>
                </c:pt>
                <c:pt idx="59">
                  <c:v>35140158</c:v>
                </c:pt>
                <c:pt idx="60">
                  <c:v>33533514</c:v>
                </c:pt>
                <c:pt idx="61">
                  <c:v>51214456</c:v>
                </c:pt>
                <c:pt idx="62">
                  <c:v>58683774</c:v>
                </c:pt>
                <c:pt idx="63">
                  <c:v>103517309</c:v>
                </c:pt>
                <c:pt idx="64">
                  <c:v>118845702</c:v>
                </c:pt>
                <c:pt idx="65">
                  <c:v>142751678</c:v>
                </c:pt>
                <c:pt idx="66">
                  <c:v>88705843</c:v>
                </c:pt>
                <c:pt idx="67">
                  <c:v>80502995</c:v>
                </c:pt>
                <c:pt idx="68">
                  <c:v>77897653</c:v>
                </c:pt>
                <c:pt idx="69">
                  <c:v>67865922</c:v>
                </c:pt>
                <c:pt idx="70">
                  <c:v>81841525</c:v>
                </c:pt>
                <c:pt idx="71">
                  <c:v>82881747</c:v>
                </c:pt>
                <c:pt idx="72">
                  <c:v>85489568</c:v>
                </c:pt>
                <c:pt idx="73">
                  <c:v>65632403</c:v>
                </c:pt>
                <c:pt idx="74">
                  <c:v>61158549</c:v>
                </c:pt>
                <c:pt idx="75">
                  <c:v>79996312</c:v>
                </c:pt>
                <c:pt idx="76">
                  <c:v>64322706</c:v>
                </c:pt>
                <c:pt idx="77">
                  <c:v>66363761</c:v>
                </c:pt>
                <c:pt idx="78">
                  <c:v>68483409</c:v>
                </c:pt>
                <c:pt idx="79">
                  <c:v>39861065</c:v>
                </c:pt>
                <c:pt idx="80">
                  <c:v>45794279</c:v>
                </c:pt>
                <c:pt idx="81">
                  <c:v>46843784</c:v>
                </c:pt>
                <c:pt idx="82">
                  <c:v>46218605</c:v>
                </c:pt>
                <c:pt idx="83">
                  <c:v>31347264</c:v>
                </c:pt>
                <c:pt idx="84">
                  <c:v>31774983</c:v>
                </c:pt>
                <c:pt idx="85">
                  <c:v>48239425</c:v>
                </c:pt>
                <c:pt idx="86">
                  <c:v>59821116</c:v>
                </c:pt>
                <c:pt idx="87">
                  <c:v>71177178</c:v>
                </c:pt>
                <c:pt idx="88">
                  <c:v>74222630</c:v>
                </c:pt>
                <c:pt idx="89">
                  <c:v>82798951</c:v>
                </c:pt>
                <c:pt idx="90">
                  <c:v>79864862</c:v>
                </c:pt>
                <c:pt idx="91">
                  <c:v>85076424</c:v>
                </c:pt>
                <c:pt idx="92">
                  <c:v>51970640</c:v>
                </c:pt>
                <c:pt idx="93">
                  <c:v>53572698</c:v>
                </c:pt>
                <c:pt idx="94">
                  <c:v>58050743</c:v>
                </c:pt>
                <c:pt idx="95">
                  <c:v>59195933</c:v>
                </c:pt>
                <c:pt idx="96">
                  <c:v>53751831</c:v>
                </c:pt>
                <c:pt idx="97">
                  <c:v>57061238</c:v>
                </c:pt>
                <c:pt idx="98">
                  <c:v>53963836</c:v>
                </c:pt>
                <c:pt idx="99">
                  <c:v>47110441</c:v>
                </c:pt>
                <c:pt idx="100">
                  <c:v>53813490</c:v>
                </c:pt>
                <c:pt idx="101">
                  <c:v>40950313</c:v>
                </c:pt>
                <c:pt idx="102">
                  <c:v>25270880</c:v>
                </c:pt>
                <c:pt idx="103">
                  <c:v>18136141</c:v>
                </c:pt>
                <c:pt idx="104">
                  <c:v>12658513</c:v>
                </c:pt>
                <c:pt idx="105">
                  <c:v>11569200</c:v>
                </c:pt>
                <c:pt idx="106">
                  <c:v>11319496</c:v>
                </c:pt>
                <c:pt idx="107">
                  <c:v>13283305</c:v>
                </c:pt>
                <c:pt idx="108">
                  <c:v>17747088</c:v>
                </c:pt>
                <c:pt idx="109">
                  <c:v>26554972</c:v>
                </c:pt>
                <c:pt idx="110">
                  <c:v>45990276</c:v>
                </c:pt>
                <c:pt idx="111">
                  <c:v>54823596</c:v>
                </c:pt>
                <c:pt idx="112">
                  <c:v>44967265</c:v>
                </c:pt>
                <c:pt idx="113">
                  <c:v>42126854</c:v>
                </c:pt>
                <c:pt idx="114">
                  <c:v>44153844</c:v>
                </c:pt>
                <c:pt idx="115">
                  <c:v>39707870</c:v>
                </c:pt>
                <c:pt idx="116">
                  <c:v>38034069</c:v>
                </c:pt>
                <c:pt idx="117">
                  <c:v>34330630</c:v>
                </c:pt>
                <c:pt idx="118">
                  <c:v>41164799</c:v>
                </c:pt>
                <c:pt idx="119">
                  <c:v>45315612</c:v>
                </c:pt>
                <c:pt idx="120">
                  <c:v>44001590</c:v>
                </c:pt>
                <c:pt idx="121">
                  <c:v>54685648</c:v>
                </c:pt>
                <c:pt idx="122">
                  <c:v>56183463</c:v>
                </c:pt>
                <c:pt idx="123">
                  <c:v>50063098</c:v>
                </c:pt>
                <c:pt idx="124">
                  <c:v>43134864</c:v>
                </c:pt>
                <c:pt idx="125">
                  <c:v>32987163</c:v>
                </c:pt>
                <c:pt idx="126">
                  <c:v>27754281</c:v>
                </c:pt>
                <c:pt idx="127">
                  <c:v>19789125</c:v>
                </c:pt>
                <c:pt idx="128">
                  <c:v>15519724</c:v>
                </c:pt>
                <c:pt idx="129">
                  <c:v>7975490</c:v>
                </c:pt>
                <c:pt idx="130">
                  <c:v>6989465</c:v>
                </c:pt>
                <c:pt idx="131">
                  <c:v>10981601</c:v>
                </c:pt>
                <c:pt idx="132">
                  <c:v>23222449</c:v>
                </c:pt>
                <c:pt idx="133">
                  <c:v>34195772</c:v>
                </c:pt>
                <c:pt idx="134">
                  <c:v>54025583</c:v>
                </c:pt>
                <c:pt idx="135">
                  <c:v>77152920</c:v>
                </c:pt>
                <c:pt idx="136">
                  <c:v>89440232</c:v>
                </c:pt>
                <c:pt idx="137">
                  <c:v>113560310</c:v>
                </c:pt>
                <c:pt idx="138">
                  <c:v>108305825</c:v>
                </c:pt>
                <c:pt idx="139">
                  <c:v>117974023</c:v>
                </c:pt>
                <c:pt idx="140">
                  <c:v>129740797</c:v>
                </c:pt>
                <c:pt idx="141">
                  <c:v>126703084</c:v>
                </c:pt>
                <c:pt idx="142">
                  <c:v>114833003</c:v>
                </c:pt>
                <c:pt idx="143">
                  <c:v>104093240</c:v>
                </c:pt>
                <c:pt idx="144">
                  <c:v>123268026</c:v>
                </c:pt>
                <c:pt idx="145">
                  <c:v>129081526</c:v>
                </c:pt>
                <c:pt idx="146">
                  <c:v>119775865</c:v>
                </c:pt>
                <c:pt idx="147">
                  <c:v>142734888</c:v>
                </c:pt>
                <c:pt idx="148">
                  <c:v>134710386</c:v>
                </c:pt>
                <c:pt idx="149">
                  <c:v>120357626</c:v>
                </c:pt>
                <c:pt idx="150">
                  <c:v>78529864</c:v>
                </c:pt>
                <c:pt idx="151">
                  <c:v>53258572</c:v>
                </c:pt>
                <c:pt idx="152">
                  <c:v>31414813</c:v>
                </c:pt>
                <c:pt idx="153">
                  <c:v>27541376</c:v>
                </c:pt>
                <c:pt idx="154">
                  <c:v>33962925</c:v>
                </c:pt>
                <c:pt idx="155">
                  <c:v>90880940</c:v>
                </c:pt>
                <c:pt idx="156">
                  <c:v>245414033</c:v>
                </c:pt>
                <c:pt idx="157">
                  <c:v>333620315</c:v>
                </c:pt>
                <c:pt idx="158">
                  <c:v>355622275</c:v>
                </c:pt>
                <c:pt idx="159">
                  <c:v>380694831</c:v>
                </c:pt>
                <c:pt idx="160">
                  <c:v>404493229</c:v>
                </c:pt>
                <c:pt idx="161">
                  <c:v>471897557</c:v>
                </c:pt>
                <c:pt idx="162">
                  <c:v>521544197</c:v>
                </c:pt>
                <c:pt idx="163">
                  <c:v>417806704</c:v>
                </c:pt>
                <c:pt idx="164">
                  <c:v>316150421</c:v>
                </c:pt>
                <c:pt idx="165">
                  <c:v>293170044</c:v>
                </c:pt>
                <c:pt idx="166">
                  <c:v>268337025</c:v>
                </c:pt>
                <c:pt idx="167">
                  <c:v>242641715</c:v>
                </c:pt>
                <c:pt idx="168">
                  <c:v>243593060</c:v>
                </c:pt>
                <c:pt idx="169">
                  <c:v>249240375</c:v>
                </c:pt>
                <c:pt idx="170">
                  <c:v>263293743</c:v>
                </c:pt>
                <c:pt idx="171">
                  <c:v>271340682</c:v>
                </c:pt>
                <c:pt idx="172">
                  <c:v>222921755</c:v>
                </c:pt>
                <c:pt idx="173">
                  <c:v>140968663</c:v>
                </c:pt>
                <c:pt idx="174">
                  <c:v>78804324</c:v>
                </c:pt>
                <c:pt idx="175">
                  <c:v>39446455</c:v>
                </c:pt>
                <c:pt idx="176">
                  <c:v>15748256</c:v>
                </c:pt>
                <c:pt idx="177">
                  <c:v>14637562</c:v>
                </c:pt>
                <c:pt idx="178">
                  <c:v>21586990</c:v>
                </c:pt>
                <c:pt idx="179">
                  <c:v>87954421</c:v>
                </c:pt>
                <c:pt idx="180">
                  <c:v>232724310</c:v>
                </c:pt>
                <c:pt idx="181">
                  <c:v>261748869</c:v>
                </c:pt>
                <c:pt idx="182">
                  <c:v>460490634</c:v>
                </c:pt>
                <c:pt idx="183">
                  <c:v>446279905</c:v>
                </c:pt>
                <c:pt idx="184">
                  <c:v>428358316</c:v>
                </c:pt>
                <c:pt idx="185">
                  <c:v>402372696</c:v>
                </c:pt>
                <c:pt idx="186">
                  <c:v>373158768</c:v>
                </c:pt>
                <c:pt idx="187">
                  <c:v>125974474</c:v>
                </c:pt>
                <c:pt idx="188">
                  <c:v>495119745</c:v>
                </c:pt>
                <c:pt idx="189">
                  <c:v>346037325</c:v>
                </c:pt>
                <c:pt idx="190">
                  <c:v>338391733</c:v>
                </c:pt>
                <c:pt idx="191">
                  <c:v>315118430</c:v>
                </c:pt>
                <c:pt idx="192">
                  <c:v>252408866</c:v>
                </c:pt>
                <c:pt idx="193">
                  <c:v>230196303</c:v>
                </c:pt>
                <c:pt idx="194">
                  <c:v>147772576</c:v>
                </c:pt>
                <c:pt idx="195">
                  <c:v>186775559</c:v>
                </c:pt>
                <c:pt idx="196">
                  <c:v>71184742</c:v>
                </c:pt>
                <c:pt idx="197">
                  <c:v>53539906</c:v>
                </c:pt>
                <c:pt idx="198">
                  <c:v>130157925</c:v>
                </c:pt>
                <c:pt idx="199">
                  <c:v>294056369</c:v>
                </c:pt>
                <c:pt idx="200">
                  <c:v>407489615</c:v>
                </c:pt>
                <c:pt idx="201">
                  <c:v>444681586</c:v>
                </c:pt>
                <c:pt idx="202">
                  <c:v>469261598</c:v>
                </c:pt>
                <c:pt idx="203">
                  <c:v>530351090</c:v>
                </c:pt>
                <c:pt idx="204">
                  <c:v>535115698</c:v>
                </c:pt>
                <c:pt idx="205">
                  <c:v>492072904</c:v>
                </c:pt>
                <c:pt idx="206">
                  <c:v>474290944</c:v>
                </c:pt>
                <c:pt idx="207">
                  <c:v>409756962</c:v>
                </c:pt>
                <c:pt idx="208">
                  <c:v>377619983</c:v>
                </c:pt>
                <c:pt idx="209">
                  <c:v>322734796</c:v>
                </c:pt>
                <c:pt idx="210">
                  <c:v>295402968</c:v>
                </c:pt>
                <c:pt idx="211">
                  <c:v>273090063</c:v>
                </c:pt>
                <c:pt idx="212">
                  <c:v>286122737</c:v>
                </c:pt>
                <c:pt idx="213">
                  <c:v>282013431</c:v>
                </c:pt>
                <c:pt idx="214">
                  <c:v>277629420</c:v>
                </c:pt>
                <c:pt idx="215">
                  <c:v>234929534</c:v>
                </c:pt>
                <c:pt idx="216">
                  <c:v>183736008</c:v>
                </c:pt>
                <c:pt idx="217">
                  <c:v>152155516</c:v>
                </c:pt>
                <c:pt idx="218">
                  <c:v>116127570</c:v>
                </c:pt>
                <c:pt idx="219">
                  <c:v>67180798</c:v>
                </c:pt>
                <c:pt idx="220">
                  <c:v>71687362</c:v>
                </c:pt>
                <c:pt idx="221">
                  <c:v>44337335</c:v>
                </c:pt>
                <c:pt idx="222">
                  <c:v>146812224</c:v>
                </c:pt>
                <c:pt idx="223">
                  <c:v>250333040</c:v>
                </c:pt>
                <c:pt idx="224">
                  <c:v>379703023</c:v>
                </c:pt>
                <c:pt idx="225">
                  <c:v>474591769</c:v>
                </c:pt>
                <c:pt idx="226">
                  <c:v>504362773</c:v>
                </c:pt>
                <c:pt idx="227">
                  <c:v>525238223</c:v>
                </c:pt>
                <c:pt idx="228">
                  <c:v>484866626</c:v>
                </c:pt>
                <c:pt idx="229">
                  <c:v>372347995</c:v>
                </c:pt>
                <c:pt idx="230">
                  <c:v>326910509</c:v>
                </c:pt>
                <c:pt idx="231">
                  <c:v>304148588</c:v>
                </c:pt>
                <c:pt idx="232">
                  <c:v>300214256</c:v>
                </c:pt>
                <c:pt idx="233">
                  <c:v>304225673</c:v>
                </c:pt>
                <c:pt idx="234">
                  <c:v>302079716</c:v>
                </c:pt>
                <c:pt idx="235">
                  <c:v>303152359</c:v>
                </c:pt>
                <c:pt idx="236">
                  <c:v>311957196</c:v>
                </c:pt>
                <c:pt idx="237">
                  <c:v>243867528</c:v>
                </c:pt>
                <c:pt idx="238">
                  <c:v>195031270</c:v>
                </c:pt>
                <c:pt idx="239">
                  <c:v>156846705</c:v>
                </c:pt>
                <c:pt idx="240">
                  <c:v>122910647</c:v>
                </c:pt>
                <c:pt idx="241">
                  <c:v>32000353</c:v>
                </c:pt>
                <c:pt idx="242">
                  <c:v>28059172</c:v>
                </c:pt>
                <c:pt idx="243">
                  <c:v>38883133</c:v>
                </c:pt>
                <c:pt idx="244">
                  <c:v>71685076</c:v>
                </c:pt>
                <c:pt idx="245">
                  <c:v>124427454</c:v>
                </c:pt>
                <c:pt idx="246">
                  <c:v>201989402</c:v>
                </c:pt>
                <c:pt idx="247">
                  <c:v>214396103</c:v>
                </c:pt>
                <c:pt idx="248">
                  <c:v>231409011</c:v>
                </c:pt>
                <c:pt idx="249">
                  <c:v>250463719</c:v>
                </c:pt>
                <c:pt idx="250">
                  <c:v>291097902</c:v>
                </c:pt>
                <c:pt idx="251">
                  <c:v>292783027</c:v>
                </c:pt>
                <c:pt idx="252">
                  <c:v>291281697</c:v>
                </c:pt>
                <c:pt idx="253">
                  <c:v>314338251</c:v>
                </c:pt>
                <c:pt idx="254">
                  <c:v>257774321</c:v>
                </c:pt>
                <c:pt idx="255">
                  <c:v>245324453</c:v>
                </c:pt>
                <c:pt idx="256">
                  <c:v>241334523</c:v>
                </c:pt>
                <c:pt idx="257">
                  <c:v>286711433</c:v>
                </c:pt>
              </c:numCache>
            </c:numRef>
          </c:val>
          <c:smooth val="0"/>
        </c:ser>
        <c:dLbls>
          <c:showLegendKey val="0"/>
          <c:showVal val="0"/>
          <c:showCatName val="0"/>
          <c:showSerName val="0"/>
          <c:showPercent val="0"/>
          <c:showBubbleSize val="0"/>
        </c:dLbls>
        <c:marker val="1"/>
        <c:smooth val="0"/>
        <c:axId val="93507968"/>
        <c:axId val="93509504"/>
      </c:lineChart>
      <c:catAx>
        <c:axId val="93507968"/>
        <c:scaling>
          <c:orientation val="minMax"/>
        </c:scaling>
        <c:delete val="0"/>
        <c:axPos val="b"/>
        <c:numFmt formatCode="m/d/yy\ h:mm;@" sourceLinked="1"/>
        <c:majorTickMark val="out"/>
        <c:minorTickMark val="none"/>
        <c:tickLblPos val="nextTo"/>
        <c:txPr>
          <a:bodyPr/>
          <a:lstStyle/>
          <a:p>
            <a:pPr>
              <a:defRPr lang="en-US"/>
            </a:pPr>
            <a:endParaRPr lang="en-US"/>
          </a:p>
        </c:txPr>
        <c:crossAx val="93509504"/>
        <c:crosses val="autoZero"/>
        <c:auto val="1"/>
        <c:lblAlgn val="ctr"/>
        <c:lblOffset val="100"/>
        <c:noMultiLvlLbl val="0"/>
      </c:catAx>
      <c:valAx>
        <c:axId val="93509504"/>
        <c:scaling>
          <c:orientation val="minMax"/>
        </c:scaling>
        <c:delete val="0"/>
        <c:axPos val="l"/>
        <c:majorGridlines/>
        <c:numFmt formatCode="0.00" sourceLinked="1"/>
        <c:majorTickMark val="out"/>
        <c:minorTickMark val="none"/>
        <c:tickLblPos val="nextTo"/>
        <c:txPr>
          <a:bodyPr/>
          <a:lstStyle/>
          <a:p>
            <a:pPr>
              <a:defRPr lang="en-US"/>
            </a:pPr>
            <a:endParaRPr lang="en-US"/>
          </a:p>
        </c:txPr>
        <c:crossAx val="93507968"/>
        <c:crosses val="autoZero"/>
        <c:crossBetween val="between"/>
        <c:dispUnits>
          <c:builtInUnit val="billions"/>
          <c:dispUnitsLbl>
            <c:layout>
              <c:manualLayout>
                <c:xMode val="edge"/>
                <c:yMode val="edge"/>
                <c:x val="1.2503553264599943E-2"/>
                <c:y val="0.22732648002333131"/>
              </c:manualLayout>
            </c:layout>
            <c:tx>
              <c:rich>
                <a:bodyPr/>
                <a:lstStyle/>
                <a:p>
                  <a:pPr>
                    <a:defRPr lang="en-US"/>
                  </a:pPr>
                  <a:r>
                    <a:rPr lang="en-US"/>
                    <a:t>Gigabytes/h</a:t>
                  </a:r>
                </a:p>
              </c:rich>
            </c:tx>
          </c:dispUnitsLbl>
        </c:dispUnits>
      </c:valAx>
    </c:plotArea>
    <c:legend>
      <c:legendPos val="r"/>
      <c:layout/>
      <c:overlay val="0"/>
      <c:txPr>
        <a:bodyPr/>
        <a:lstStyle/>
        <a:p>
          <a:pPr>
            <a:defRPr lang="en-US"/>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Sheet1!$C:$C</c:f>
              <c:strCache>
                <c:ptCount val="19"/>
                <c:pt idx="0">
                  <c:v>OTHERS</c:v>
                </c:pt>
                <c:pt idx="1">
                  <c:v>147.91.x6.35</c:v>
                </c:pt>
                <c:pt idx="2">
                  <c:v>147.91.xx9.1</c:v>
                </c:pt>
                <c:pt idx="3">
                  <c:v>147.91.x2.52</c:v>
                </c:pt>
                <c:pt idx="4">
                  <c:v>147.91.xx5.223</c:v>
                </c:pt>
                <c:pt idx="5">
                  <c:v>160.99.x5.171</c:v>
                </c:pt>
                <c:pt idx="6">
                  <c:v>147.91.x6.2</c:v>
                </c:pt>
                <c:pt idx="7">
                  <c:v>91.187.xx6.2</c:v>
                </c:pt>
                <c:pt idx="8">
                  <c:v>91.187.xx4.125</c:v>
                </c:pt>
                <c:pt idx="9">
                  <c:v>147.91.x11.182</c:v>
                </c:pt>
                <c:pt idx="10">
                  <c:v>147.91.x6.125</c:v>
                </c:pt>
                <c:pt idx="11">
                  <c:v>147.91.x1.71</c:v>
                </c:pt>
                <c:pt idx="12">
                  <c:v>147.91.x3.77</c:v>
                </c:pt>
                <c:pt idx="13">
                  <c:v>147.91.x7.218</c:v>
                </c:pt>
                <c:pt idx="14">
                  <c:v>147.91.x9.162</c:v>
                </c:pt>
                <c:pt idx="15">
                  <c:v>147.91.x0.49</c:v>
                </c:pt>
                <c:pt idx="16">
                  <c:v>147.91.xx4.164</c:v>
                </c:pt>
                <c:pt idx="17">
                  <c:v>147.91.xx8.52</c:v>
                </c:pt>
                <c:pt idx="18">
                  <c:v>147.91.xx3.54</c:v>
                </c:pt>
              </c:strCache>
            </c:strRef>
          </c:cat>
          <c:val>
            <c:numRef>
              <c:f>Sheet1!$B$1:$B$20</c:f>
              <c:numCache>
                <c:formatCode>General</c:formatCode>
                <c:ptCount val="20"/>
                <c:pt idx="0">
                  <c:v>4461130</c:v>
                </c:pt>
                <c:pt idx="1">
                  <c:v>755775</c:v>
                </c:pt>
                <c:pt idx="2">
                  <c:v>402467</c:v>
                </c:pt>
                <c:pt idx="3">
                  <c:v>302877</c:v>
                </c:pt>
                <c:pt idx="4">
                  <c:v>262422</c:v>
                </c:pt>
                <c:pt idx="5">
                  <c:v>162125</c:v>
                </c:pt>
                <c:pt idx="6">
                  <c:v>18597</c:v>
                </c:pt>
                <c:pt idx="7">
                  <c:v>8079</c:v>
                </c:pt>
                <c:pt idx="8">
                  <c:v>5021</c:v>
                </c:pt>
                <c:pt idx="9">
                  <c:v>18</c:v>
                </c:pt>
                <c:pt idx="10">
                  <c:v>18</c:v>
                </c:pt>
                <c:pt idx="11">
                  <c:v>18</c:v>
                </c:pt>
                <c:pt idx="12">
                  <c:v>18</c:v>
                </c:pt>
                <c:pt idx="13">
                  <c:v>15</c:v>
                </c:pt>
                <c:pt idx="14">
                  <c:v>9</c:v>
                </c:pt>
                <c:pt idx="15">
                  <c:v>6</c:v>
                </c:pt>
                <c:pt idx="16">
                  <c:v>3</c:v>
                </c:pt>
                <c:pt idx="17">
                  <c:v>3</c:v>
                </c:pt>
                <c:pt idx="18">
                  <c:v>1</c:v>
                </c:pt>
              </c:numCache>
            </c:numRef>
          </c:val>
        </c:ser>
        <c:dLbls>
          <c:showLegendKey val="0"/>
          <c:showVal val="0"/>
          <c:showCatName val="0"/>
          <c:showSerName val="0"/>
          <c:showPercent val="0"/>
          <c:showBubbleSize val="0"/>
          <c:showLeaderLines val="0"/>
        </c:dLbls>
        <c:firstSliceAng val="0"/>
      </c:pieChart>
    </c:plotArea>
    <c:legend>
      <c:legendPos val="r"/>
      <c:overlay val="0"/>
      <c:txPr>
        <a:bodyPr/>
        <a:lstStyle/>
        <a:p>
          <a:pPr rtl="0">
            <a:defRPr lang="en-US"/>
          </a:pPr>
          <a:endParaRPr lang="en-US"/>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defRPr>
            </a:lvl1pPr>
          </a:lstStyle>
          <a:p>
            <a:pPr>
              <a:defRPr/>
            </a:pPr>
            <a:endParaRPr lang="en-US"/>
          </a:p>
        </p:txBody>
      </p:sp>
      <p:sp>
        <p:nvSpPr>
          <p:cNvPr id="3075"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2857500" y="514350"/>
            <a:ext cx="3430588" cy="2571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defRPr>
            </a:lvl1pPr>
          </a:lstStyle>
          <a:p>
            <a:pPr>
              <a:defRPr/>
            </a:pPr>
            <a:endParaRPr lang="en-US"/>
          </a:p>
        </p:txBody>
      </p:sp>
      <p:sp>
        <p:nvSpPr>
          <p:cNvPr id="3079"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pPr>
              <a:defRPr/>
            </a:pPr>
            <a:fld id="{340B2720-87F5-43C4-A902-924E7C2DAC9F}" type="slidenum">
              <a:rPr lang="en-US"/>
              <a:pPr>
                <a:defRPr/>
              </a:pPr>
              <a:t>‹#›</a:t>
            </a:fld>
            <a:endParaRPr lang="en-US"/>
          </a:p>
        </p:txBody>
      </p:sp>
    </p:spTree>
    <p:extLst>
      <p:ext uri="{BB962C8B-B14F-4D97-AF65-F5344CB8AC3E}">
        <p14:creationId xmlns:p14="http://schemas.microsoft.com/office/powerpoint/2010/main" val="355626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latin typeface="Times"/>
            </a:endParaRPr>
          </a:p>
        </p:txBody>
      </p:sp>
      <p:sp>
        <p:nvSpPr>
          <p:cNvPr id="33796" name="Slide Number Placeholder 3"/>
          <p:cNvSpPr>
            <a:spLocks noGrp="1"/>
          </p:cNvSpPr>
          <p:nvPr>
            <p:ph type="sldNum" sz="quarter" idx="5"/>
          </p:nvPr>
        </p:nvSpPr>
        <p:spPr>
          <a:noFill/>
        </p:spPr>
        <p:txBody>
          <a:bodyPr/>
          <a:lstStyle/>
          <a:p>
            <a:fld id="{4A640A84-77E2-4765-83A7-E7AE35847693}" type="slidenum">
              <a:rPr lang="en-US" smtClean="0">
                <a:latin typeface="Times"/>
              </a:rPr>
              <a:pPr/>
              <a:t>10</a:t>
            </a:fld>
            <a:endParaRPr lang="en-US"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dirty="0" smtClean="0">
              <a:latin typeface="Times"/>
            </a:endParaRPr>
          </a:p>
        </p:txBody>
      </p:sp>
      <p:sp>
        <p:nvSpPr>
          <p:cNvPr id="32772" name="Slide Number Placeholder 3"/>
          <p:cNvSpPr>
            <a:spLocks noGrp="1"/>
          </p:cNvSpPr>
          <p:nvPr>
            <p:ph type="sldNum" sz="quarter" idx="5"/>
          </p:nvPr>
        </p:nvSpPr>
        <p:spPr>
          <a:noFill/>
        </p:spPr>
        <p:txBody>
          <a:bodyPr/>
          <a:lstStyle/>
          <a:p>
            <a:fld id="{80E15153-686C-4D9B-9E17-7FA45EE2E4C6}" type="slidenum">
              <a:rPr lang="en-US" smtClean="0">
                <a:latin typeface="Times"/>
              </a:rPr>
              <a:pPr/>
              <a:t>11</a:t>
            </a:fld>
            <a:endParaRPr lang="en-US" smtClean="0">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latin typeface="Times"/>
            </a:endParaRPr>
          </a:p>
        </p:txBody>
      </p:sp>
      <p:sp>
        <p:nvSpPr>
          <p:cNvPr id="34820" name="Slide Number Placeholder 3"/>
          <p:cNvSpPr>
            <a:spLocks noGrp="1"/>
          </p:cNvSpPr>
          <p:nvPr>
            <p:ph type="sldNum" sz="quarter" idx="5"/>
          </p:nvPr>
        </p:nvSpPr>
        <p:spPr>
          <a:noFill/>
        </p:spPr>
        <p:txBody>
          <a:bodyPr/>
          <a:lstStyle/>
          <a:p>
            <a:fld id="{364FDC07-FC37-4451-ADA1-01B4C36377E5}" type="slidenum">
              <a:rPr lang="en-US" smtClean="0">
                <a:latin typeface="Times"/>
              </a:rPr>
              <a:pPr/>
              <a:t>12</a:t>
            </a:fld>
            <a:endParaRPr lang="en-US" smtClean="0">
              <a:latin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latin typeface="Times"/>
            </a:endParaRPr>
          </a:p>
        </p:txBody>
      </p:sp>
      <p:sp>
        <p:nvSpPr>
          <p:cNvPr id="35844" name="Slide Number Placeholder 3"/>
          <p:cNvSpPr>
            <a:spLocks noGrp="1"/>
          </p:cNvSpPr>
          <p:nvPr>
            <p:ph type="sldNum" sz="quarter" idx="5"/>
          </p:nvPr>
        </p:nvSpPr>
        <p:spPr>
          <a:noFill/>
        </p:spPr>
        <p:txBody>
          <a:bodyPr/>
          <a:lstStyle/>
          <a:p>
            <a:fld id="{49B382F3-8C39-4BF7-9A88-03BF95916E7E}" type="slidenum">
              <a:rPr lang="en-US" smtClean="0">
                <a:latin typeface="Times"/>
              </a:rPr>
              <a:pPr/>
              <a:t>13</a:t>
            </a:fld>
            <a:endParaRPr lang="en-US" smtClean="0">
              <a:latin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latin typeface="Times"/>
            </a:endParaRPr>
          </a:p>
        </p:txBody>
      </p:sp>
      <p:sp>
        <p:nvSpPr>
          <p:cNvPr id="36868" name="Slide Number Placeholder 3"/>
          <p:cNvSpPr>
            <a:spLocks noGrp="1"/>
          </p:cNvSpPr>
          <p:nvPr>
            <p:ph type="sldNum" sz="quarter" idx="5"/>
          </p:nvPr>
        </p:nvSpPr>
        <p:spPr>
          <a:noFill/>
        </p:spPr>
        <p:txBody>
          <a:bodyPr/>
          <a:lstStyle/>
          <a:p>
            <a:fld id="{0FA1665E-5A10-4071-AA1C-6E0725800518}" type="slidenum">
              <a:rPr lang="en-US" smtClean="0">
                <a:latin typeface="Times"/>
              </a:rPr>
              <a:pPr/>
              <a:t>14</a:t>
            </a:fld>
            <a:endParaRPr lang="en-US" smtClean="0">
              <a:latin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latin typeface="Times"/>
            </a:endParaRPr>
          </a:p>
        </p:txBody>
      </p:sp>
      <p:sp>
        <p:nvSpPr>
          <p:cNvPr id="28676" name="Slide Number Placeholder 3"/>
          <p:cNvSpPr>
            <a:spLocks noGrp="1"/>
          </p:cNvSpPr>
          <p:nvPr>
            <p:ph type="sldNum" sz="quarter" idx="5"/>
          </p:nvPr>
        </p:nvSpPr>
        <p:spPr>
          <a:noFill/>
        </p:spPr>
        <p:txBody>
          <a:bodyPr/>
          <a:lstStyle/>
          <a:p>
            <a:fld id="{F4EDC5D4-B3A5-404C-9922-36BA4B3F6C77}" type="slidenum">
              <a:rPr lang="en-US" smtClean="0">
                <a:latin typeface="Times"/>
              </a:rPr>
              <a:pPr/>
              <a:t>2</a:t>
            </a:fld>
            <a:endParaRPr lang="en-US" smtClean="0">
              <a:latin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latin typeface="Times"/>
            </a:endParaRPr>
          </a:p>
        </p:txBody>
      </p:sp>
      <p:sp>
        <p:nvSpPr>
          <p:cNvPr id="38916" name="Slide Number Placeholder 3"/>
          <p:cNvSpPr>
            <a:spLocks noGrp="1"/>
          </p:cNvSpPr>
          <p:nvPr>
            <p:ph type="sldNum" sz="quarter" idx="5"/>
          </p:nvPr>
        </p:nvSpPr>
        <p:spPr>
          <a:noFill/>
        </p:spPr>
        <p:txBody>
          <a:bodyPr/>
          <a:lstStyle/>
          <a:p>
            <a:fld id="{CE11D918-29B7-41D4-9D86-408D2EBC468C}" type="slidenum">
              <a:rPr lang="en-US" smtClean="0">
                <a:latin typeface="Times"/>
              </a:rPr>
              <a:pPr/>
              <a:t>22</a:t>
            </a:fld>
            <a:endParaRPr lang="en-US" smtClean="0">
              <a:latin typeface="Time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latin typeface="Times"/>
            </a:endParaRPr>
          </a:p>
        </p:txBody>
      </p:sp>
      <p:sp>
        <p:nvSpPr>
          <p:cNvPr id="39940" name="Slide Number Placeholder 3"/>
          <p:cNvSpPr>
            <a:spLocks noGrp="1"/>
          </p:cNvSpPr>
          <p:nvPr>
            <p:ph type="sldNum" sz="quarter" idx="5"/>
          </p:nvPr>
        </p:nvSpPr>
        <p:spPr>
          <a:noFill/>
        </p:spPr>
        <p:txBody>
          <a:bodyPr/>
          <a:lstStyle/>
          <a:p>
            <a:fld id="{92354426-1404-47B2-A726-172860CCF943}" type="slidenum">
              <a:rPr lang="en-US" smtClean="0">
                <a:latin typeface="Times"/>
              </a:rPr>
              <a:pPr/>
              <a:t>23</a:t>
            </a:fld>
            <a:endParaRPr lang="en-US" smtClean="0">
              <a:latin typeface="Time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latin typeface="Times"/>
            </a:endParaRPr>
          </a:p>
        </p:txBody>
      </p:sp>
      <p:sp>
        <p:nvSpPr>
          <p:cNvPr id="40964" name="Slide Number Placeholder 3"/>
          <p:cNvSpPr>
            <a:spLocks noGrp="1"/>
          </p:cNvSpPr>
          <p:nvPr>
            <p:ph type="sldNum" sz="quarter" idx="5"/>
          </p:nvPr>
        </p:nvSpPr>
        <p:spPr>
          <a:noFill/>
        </p:spPr>
        <p:txBody>
          <a:bodyPr/>
          <a:lstStyle/>
          <a:p>
            <a:fld id="{DDAAD20F-17D6-4C96-9EA0-FBCE5BA062CC}" type="slidenum">
              <a:rPr lang="en-US" smtClean="0">
                <a:latin typeface="Times"/>
              </a:rPr>
              <a:pPr/>
              <a:t>25</a:t>
            </a:fld>
            <a:endParaRPr lang="en-US" smtClean="0">
              <a:latin typeface="Time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latin typeface="Times"/>
            </a:endParaRPr>
          </a:p>
        </p:txBody>
      </p:sp>
      <p:sp>
        <p:nvSpPr>
          <p:cNvPr id="40964" name="Slide Number Placeholder 3"/>
          <p:cNvSpPr>
            <a:spLocks noGrp="1"/>
          </p:cNvSpPr>
          <p:nvPr>
            <p:ph type="sldNum" sz="quarter" idx="5"/>
          </p:nvPr>
        </p:nvSpPr>
        <p:spPr>
          <a:noFill/>
        </p:spPr>
        <p:txBody>
          <a:bodyPr/>
          <a:lstStyle/>
          <a:p>
            <a:fld id="{DDAAD20F-17D6-4C96-9EA0-FBCE5BA062CC}" type="slidenum">
              <a:rPr lang="en-US" smtClean="0">
                <a:latin typeface="Times"/>
              </a:rPr>
              <a:pPr/>
              <a:t>27</a:t>
            </a:fld>
            <a:endParaRPr lang="en-US" smtClean="0">
              <a:latin typeface="Time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sr-Latn-CS" dirty="0" smtClean="0">
                <a:latin typeface="Times"/>
              </a:rPr>
              <a:t>Mane sistema – nedostatak scheduling sistema, odnosno nekog krontaba koji bi periodično gurao fajlove na storage server, jer za sada to funkcionise tako sto se fajlovi cuvaju na sat vremena i moramo da cekamo pun sat, da kliknemo da se sacuvaju ti fajlovi, i onda ce naredni put</a:t>
            </a:r>
            <a:r>
              <a:rPr lang="sr-Latn-CS" baseline="0" dirty="0" smtClean="0">
                <a:latin typeface="Times"/>
              </a:rPr>
              <a:t> tek za sat vremena opet od trenutka kada smo kliknuli da ponovo to da sacuva. Ne moyemo da kazemo da cuvamo fajlove na tacno okrugao sat. To narocito moze da bude problem prilikom gasenja servera. Kada se server ugasi, nece nastaviti kao do pre gasenja sto je radio, vec ce samo nastaviti da meri vreme od momenta kada se ponovo upalio, a ne na ceo sat.</a:t>
            </a:r>
          </a:p>
          <a:p>
            <a:r>
              <a:rPr lang="sr-Latn-CS" baseline="0" dirty="0" smtClean="0">
                <a:latin typeface="Times"/>
              </a:rPr>
              <a:t>Hardverski problemi, imali smo jednom problem sa hard diskom, morali smo da zamenimo ceo management appliance kada se pokvario, postojali su sitni problemi sa operativnim sistewmom na ironportovima, wrp score – za kalkulaciju ovog skora korišćenje su ip adrese proxy servera, tako da su se za isti sajt dobijali razlicite ocene, na razlicitim proxz sercerima, u nekim slucajevima su padali ispod one dozvoljene ocene. Ovo je rešeno u novoj verziji, a mi smo sa njima to regurisali tako što smo postavili da sve ip adrese imaju isti wbrs.</a:t>
            </a:r>
          </a:p>
          <a:p>
            <a:r>
              <a:rPr lang="sr-Latn-CS" baseline="0" dirty="0" smtClean="0">
                <a:latin typeface="Times"/>
              </a:rPr>
              <a:t>Kabinet fajlovi su pravili visoko opterecene procesora i povremeno se javi pogresna klasifikacija sajta, to resimo tako sto nam se korisnici obrate i mi ubacimo sajt u eksplicitno pustene sajtove.</a:t>
            </a:r>
          </a:p>
          <a:p>
            <a:r>
              <a:rPr lang="sr-Latn-CS" baseline="0" dirty="0" smtClean="0">
                <a:latin typeface="Times"/>
              </a:rPr>
              <a:t>Mane sawmill-a: dosta je spor, i prilikom obrade fajlova sto traje od punog sata i pet minuta do punog sata i 35 min, u tom periodu sawmill je nedostupan. </a:t>
            </a:r>
          </a:p>
          <a:p>
            <a:r>
              <a:rPr lang="sr-Latn-CS" baseline="0" dirty="0" smtClean="0">
                <a:latin typeface="Times"/>
              </a:rPr>
              <a:t>Sad je zamisljeno da se koristi tako sto se na nedeljnom nivou salju neki izvestaji o koriscenju ka instituviji, kako su korisnici neke institucije koristili proxy server itd, bilo kakaav drugi pregled bi zahtevao skriptu i parsiranje log fajlova.</a:t>
            </a:r>
          </a:p>
          <a:p>
            <a:r>
              <a:rPr lang="sr-Latn-CS" baseline="0" dirty="0" smtClean="0">
                <a:latin typeface="Times"/>
              </a:rPr>
              <a:t>Popularizacija ovakvog servisa je potrebna.</a:t>
            </a:r>
            <a:endParaRPr lang="en-US" dirty="0" smtClean="0">
              <a:latin typeface="Times"/>
            </a:endParaRPr>
          </a:p>
        </p:txBody>
      </p:sp>
      <p:sp>
        <p:nvSpPr>
          <p:cNvPr id="41988" name="Slide Number Placeholder 3"/>
          <p:cNvSpPr>
            <a:spLocks noGrp="1"/>
          </p:cNvSpPr>
          <p:nvPr>
            <p:ph type="sldNum" sz="quarter" idx="5"/>
          </p:nvPr>
        </p:nvSpPr>
        <p:spPr>
          <a:noFill/>
        </p:spPr>
        <p:txBody>
          <a:bodyPr/>
          <a:lstStyle/>
          <a:p>
            <a:fld id="{805C0E23-2F34-416A-B328-F0F41101E1C8}" type="slidenum">
              <a:rPr lang="en-US" smtClean="0">
                <a:latin typeface="Times"/>
              </a:rPr>
              <a:pPr/>
              <a:t>28</a:t>
            </a:fld>
            <a:endParaRPr lang="en-US" smtClean="0">
              <a:latin typeface="Time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CS" dirty="0" smtClean="0"/>
              <a:t>Primer mikro torent</a:t>
            </a:r>
            <a:r>
              <a:rPr lang="sr-Latn-CS" baseline="0" dirty="0" smtClean="0"/>
              <a:t> plugina koji je instaliran u okviru mozilla firefoxa koji je komunicirao sa mikrotrent aplikacijom  na istom pcju. Zahtevi su slati lokalno na 127.0.0.1 ali je pc to slao proxy ju. To nam je za 30 posto povecalo količinu pristupa proxz serveru, proxy server je to blokirao jer nije znao sta da radi sa njima. Povecano je opterecenje procesora i memorije, i velicina logova. Korisnici su skriveni iza nata i  mi ne mozemo da ih vidimo. Problem nije jos uvek resen.</a:t>
            </a:r>
          </a:p>
          <a:p>
            <a:endParaRPr lang="sr-Latn-CS" baseline="0" dirty="0" smtClean="0"/>
          </a:p>
          <a:p>
            <a:r>
              <a:rPr lang="sr-Latn-CS" baseline="0" dirty="0" smtClean="0"/>
              <a:t>Pod dva je ista prica, to je nesto sto internet explorer pravi.</a:t>
            </a:r>
          </a:p>
          <a:p>
            <a:r>
              <a:rPr lang="sr-Latn-CS" baseline="0" dirty="0" smtClean="0"/>
              <a:t>Ovo je kad ne koriste wpad.</a:t>
            </a:r>
            <a:endParaRPr lang="en-US"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latin typeface="Times"/>
            </a:endParaRPr>
          </a:p>
        </p:txBody>
      </p:sp>
      <p:sp>
        <p:nvSpPr>
          <p:cNvPr id="29700" name="Slide Number Placeholder 3"/>
          <p:cNvSpPr>
            <a:spLocks noGrp="1"/>
          </p:cNvSpPr>
          <p:nvPr>
            <p:ph type="sldNum" sz="quarter" idx="5"/>
          </p:nvPr>
        </p:nvSpPr>
        <p:spPr>
          <a:noFill/>
        </p:spPr>
        <p:txBody>
          <a:bodyPr/>
          <a:lstStyle/>
          <a:p>
            <a:fld id="{BF1729E8-267F-411A-B288-58B4129E413C}" type="slidenum">
              <a:rPr lang="en-US" smtClean="0">
                <a:latin typeface="Times"/>
              </a:rPr>
              <a:pPr/>
              <a:t>3</a:t>
            </a:fld>
            <a:endParaRPr lang="en-US" smtClean="0">
              <a:latin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171450" indent="-171450">
              <a:buFontTx/>
              <a:buChar char="-"/>
            </a:pPr>
            <a:endParaRPr lang="en-US" dirty="0"/>
          </a:p>
        </p:txBody>
      </p:sp>
      <p:sp>
        <p:nvSpPr>
          <p:cNvPr id="30724" name="Slide Number Placeholder 3"/>
          <p:cNvSpPr>
            <a:spLocks noGrp="1"/>
          </p:cNvSpPr>
          <p:nvPr>
            <p:ph type="sldNum" sz="quarter" idx="5"/>
          </p:nvPr>
        </p:nvSpPr>
        <p:spPr>
          <a:noFill/>
        </p:spPr>
        <p:txBody>
          <a:bodyPr/>
          <a:lstStyle/>
          <a:p>
            <a:fld id="{89256798-E8AD-4D90-9F6D-633FD4F3D8DC}" type="slidenum">
              <a:rPr lang="en-US" smtClean="0">
                <a:latin typeface="Times"/>
              </a:rPr>
              <a:pPr/>
              <a:t>4</a:t>
            </a:fld>
            <a:endParaRPr lang="en-US" smtClean="0">
              <a:latin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GB" sz="1200" kern="1200" dirty="0">
              <a:solidFill>
                <a:schemeClr val="tx1"/>
              </a:solidFill>
              <a:latin typeface="Times" charset="0"/>
              <a:ea typeface="+mn-ea"/>
              <a:cs typeface="+mn-cs"/>
            </a:endParaRPr>
          </a:p>
        </p:txBody>
      </p:sp>
      <p:sp>
        <p:nvSpPr>
          <p:cNvPr id="30724" name="Slide Number Placeholder 3"/>
          <p:cNvSpPr>
            <a:spLocks noGrp="1"/>
          </p:cNvSpPr>
          <p:nvPr>
            <p:ph type="sldNum" sz="quarter" idx="5"/>
          </p:nvPr>
        </p:nvSpPr>
        <p:spPr>
          <a:noFill/>
        </p:spPr>
        <p:txBody>
          <a:bodyPr/>
          <a:lstStyle/>
          <a:p>
            <a:fld id="{89256798-E8AD-4D90-9F6D-633FD4F3D8DC}" type="slidenum">
              <a:rPr lang="en-US" smtClean="0">
                <a:latin typeface="Times"/>
              </a:rPr>
              <a:pPr/>
              <a:t>5</a:t>
            </a:fld>
            <a:endParaRPr lang="en-US" smtClean="0">
              <a:latin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171450" indent="-171450">
              <a:buFontTx/>
              <a:buChar char="-"/>
            </a:pPr>
            <a:endParaRPr lang="en-US" dirty="0"/>
          </a:p>
        </p:txBody>
      </p:sp>
      <p:sp>
        <p:nvSpPr>
          <p:cNvPr id="30724" name="Slide Number Placeholder 3"/>
          <p:cNvSpPr>
            <a:spLocks noGrp="1"/>
          </p:cNvSpPr>
          <p:nvPr>
            <p:ph type="sldNum" sz="quarter" idx="5"/>
          </p:nvPr>
        </p:nvSpPr>
        <p:spPr>
          <a:noFill/>
        </p:spPr>
        <p:txBody>
          <a:bodyPr/>
          <a:lstStyle/>
          <a:p>
            <a:fld id="{89256798-E8AD-4D90-9F6D-633FD4F3D8DC}" type="slidenum">
              <a:rPr lang="en-US" smtClean="0">
                <a:latin typeface="Times"/>
              </a:rPr>
              <a:pPr/>
              <a:t>6</a:t>
            </a:fld>
            <a:endParaRPr lang="en-US" smtClean="0">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latin typeface="Times"/>
            </a:endParaRPr>
          </a:p>
        </p:txBody>
      </p:sp>
      <p:sp>
        <p:nvSpPr>
          <p:cNvPr id="31748" name="Slide Number Placeholder 3"/>
          <p:cNvSpPr>
            <a:spLocks noGrp="1"/>
          </p:cNvSpPr>
          <p:nvPr>
            <p:ph type="sldNum" sz="quarter" idx="5"/>
          </p:nvPr>
        </p:nvSpPr>
        <p:spPr>
          <a:noFill/>
        </p:spPr>
        <p:txBody>
          <a:bodyPr/>
          <a:lstStyle/>
          <a:p>
            <a:fld id="{67509B79-EDA4-4144-814B-DD3DD3DDC644}" type="slidenum">
              <a:rPr lang="en-US" smtClean="0">
                <a:latin typeface="Times"/>
              </a:rPr>
              <a:pPr/>
              <a:t>8</a:t>
            </a:fld>
            <a:endParaRPr lang="en-US" smtClean="0">
              <a:latin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40B2720-87F5-43C4-A902-924E7C2DAC9F}"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0"/>
            <a:ext cx="10158413" cy="7618413"/>
          </a:xfrm>
          <a:prstGeom prst="rect">
            <a:avLst/>
          </a:prstGeom>
          <a:noFill/>
          <a:ln w="9525">
            <a:noFill/>
            <a:miter lim="800000"/>
            <a:headEnd/>
            <a:tailEnd/>
          </a:ln>
        </p:spPr>
      </p:pic>
      <p:sp>
        <p:nvSpPr>
          <p:cNvPr id="5" name="Text Box 9"/>
          <p:cNvSpPr txBox="1">
            <a:spLocks noChangeArrowheads="1"/>
          </p:cNvSpPr>
          <p:nvPr userDrawn="1"/>
        </p:nvSpPr>
        <p:spPr bwMode="auto">
          <a:xfrm>
            <a:off x="7239000" y="6858000"/>
            <a:ext cx="2286000" cy="244475"/>
          </a:xfrm>
          <a:prstGeom prst="rect">
            <a:avLst/>
          </a:prstGeom>
          <a:noFill/>
          <a:ln w="9525">
            <a:noFill/>
            <a:miter lim="800000"/>
            <a:headEnd/>
            <a:tailEnd/>
          </a:ln>
          <a:effectLst/>
        </p:spPr>
        <p:txBody>
          <a:bodyPr>
            <a:spAutoFit/>
          </a:bodyPr>
          <a:lstStyle/>
          <a:p>
            <a:pPr eaLnBrk="0" hangingPunct="0">
              <a:spcBef>
                <a:spcPct val="50000"/>
              </a:spcBef>
              <a:defRPr/>
            </a:pPr>
            <a:r>
              <a:rPr lang="en-US" sz="1000">
                <a:solidFill>
                  <a:schemeClr val="bg1"/>
                </a:solidFill>
                <a:latin typeface="Arial" charset="0"/>
              </a:rPr>
              <a:t>connect • communicate • collaborate</a:t>
            </a:r>
          </a:p>
        </p:txBody>
      </p:sp>
      <p:sp>
        <p:nvSpPr>
          <p:cNvPr id="7171" name="Rectangle 3"/>
          <p:cNvSpPr>
            <a:spLocks noGrp="1" noChangeArrowheads="1"/>
          </p:cNvSpPr>
          <p:nvPr>
            <p:ph type="ctrTitle"/>
          </p:nvPr>
        </p:nvSpPr>
        <p:spPr>
          <a:xfrm>
            <a:off x="1600200" y="2209800"/>
            <a:ext cx="7620000" cy="1295400"/>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1600200" y="3810000"/>
            <a:ext cx="7620000" cy="1905000"/>
          </a:xfrm>
        </p:spPr>
        <p:txBody>
          <a:bodyPr/>
          <a:lstStyle>
            <a:lvl1pPr marL="0" indent="0">
              <a:buFontTx/>
              <a:buNone/>
              <a:defRPr sz="2400">
                <a:solidFill>
                  <a:schemeClr val="bg1"/>
                </a:solidFill>
              </a:defRPr>
            </a:lvl1pPr>
          </a:lstStyle>
          <a:p>
            <a:r>
              <a:rPr lang="en-US"/>
              <a:t>Click to edit Master subtitle style</a:t>
            </a:r>
          </a:p>
        </p:txBody>
      </p:sp>
      <p:sp>
        <p:nvSpPr>
          <p:cNvPr id="6" name="Rectangle 5"/>
          <p:cNvSpPr>
            <a:spLocks noGrp="1" noChangeArrowheads="1"/>
          </p:cNvSpPr>
          <p:nvPr>
            <p:ph type="dt" sz="half" idx="10"/>
          </p:nvPr>
        </p:nvSpPr>
        <p:spPr>
          <a:xfrm>
            <a:off x="762000" y="6934200"/>
            <a:ext cx="2133600" cy="533400"/>
          </a:xfrm>
        </p:spPr>
        <p:txBody>
          <a:bodyPr/>
          <a:lstStyle>
            <a:lvl1pPr>
              <a:defRPr/>
            </a:lvl1pPr>
          </a:lstStyle>
          <a:p>
            <a:pPr>
              <a:defRPr/>
            </a:pPr>
            <a:endParaRPr lang="en-US"/>
          </a:p>
        </p:txBody>
      </p:sp>
      <p:sp>
        <p:nvSpPr>
          <p:cNvPr id="7" name="Rectangle 6"/>
          <p:cNvSpPr>
            <a:spLocks noGrp="1" noChangeArrowheads="1"/>
          </p:cNvSpPr>
          <p:nvPr>
            <p:ph type="ftr" sz="quarter" idx="11"/>
          </p:nvPr>
        </p:nvSpPr>
        <p:spPr>
          <a:xfrm>
            <a:off x="3505200" y="6934200"/>
            <a:ext cx="3124200" cy="533400"/>
          </a:xfrm>
        </p:spPr>
        <p:txBody>
          <a:bodyPr/>
          <a:lstStyle>
            <a:lvl1pPr>
              <a:defRPr/>
            </a:lvl1pPr>
          </a:lstStyle>
          <a:p>
            <a:pPr>
              <a:defRPr/>
            </a:pPr>
            <a:endParaRPr lang="en-US"/>
          </a:p>
        </p:txBody>
      </p:sp>
      <p:sp>
        <p:nvSpPr>
          <p:cNvPr id="8" name="Rectangle 7"/>
          <p:cNvSpPr>
            <a:spLocks noGrp="1" noChangeArrowheads="1"/>
          </p:cNvSpPr>
          <p:nvPr>
            <p:ph type="sldNum" sz="quarter" idx="12"/>
          </p:nvPr>
        </p:nvSpPr>
        <p:spPr>
          <a:xfrm>
            <a:off x="7315200" y="6934200"/>
            <a:ext cx="2057400" cy="533400"/>
          </a:xfrm>
        </p:spPr>
        <p:txBody>
          <a:bodyPr/>
          <a:lstStyle>
            <a:lvl1pPr>
              <a:defRPr/>
            </a:lvl1pPr>
          </a:lstStyle>
          <a:p>
            <a:pPr>
              <a:defRPr/>
            </a:pPr>
            <a:fld id="{3C323815-3B85-4749-9436-6EB1BD0425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C70EFC-2975-4DAC-98D4-F012F4B0E0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54000"/>
            <a:ext cx="2157413"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54000"/>
            <a:ext cx="63246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EB4A8-2CD2-48C2-A894-83A6B43AE7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4BB5EF-644E-446A-BBC0-F1057E546F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94263"/>
            <a:ext cx="8636000" cy="1512887"/>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28975"/>
            <a:ext cx="8636000" cy="16652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517902-568F-41A0-833E-FC0B93A4F5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25588"/>
            <a:ext cx="42402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4613" y="1525588"/>
            <a:ext cx="424180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AAA989-2CE5-4BFE-9D1C-DE923CDF6B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2413"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7863"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7863"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89450" cy="43878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C9CCA-9ECC-444A-B556-71FC1E3DA0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E114EF-138A-41BE-8ACC-1B905DEE9E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B774A0-2223-4FA4-88EA-93BF68F0F8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1688"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78488" cy="6500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1688" cy="5210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F89BAB-3673-4AC4-B2F5-33DBB0FC4B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2413"/>
            <a:ext cx="6096000" cy="628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0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90725" y="5961063"/>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D94C7E-0FE3-48B8-A963-162D873743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noChangeArrowheads="1"/>
          </p:cNvPicPr>
          <p:nvPr/>
        </p:nvPicPr>
        <p:blipFill>
          <a:blip r:embed="rId13" cstate="print"/>
          <a:srcRect/>
          <a:stretch>
            <a:fillRect/>
          </a:stretch>
        </p:blipFill>
        <p:spPr bwMode="auto">
          <a:xfrm>
            <a:off x="0" y="-1588"/>
            <a:ext cx="10158413" cy="76184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254000"/>
            <a:ext cx="6705600" cy="965200"/>
          </a:xfrm>
          <a:prstGeom prst="rect">
            <a:avLst/>
          </a:prstGeom>
          <a:noFill/>
          <a:ln w="9525">
            <a:noFill/>
            <a:miter lim="800000"/>
            <a:headEnd/>
            <a:tailEnd/>
          </a:ln>
        </p:spPr>
        <p:txBody>
          <a:bodyPr vert="horz" wrap="square" lIns="101572" tIns="50786" rIns="101572" bIns="50786"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762000" y="1525588"/>
            <a:ext cx="8634413" cy="4570412"/>
          </a:xfrm>
          <a:prstGeom prst="rect">
            <a:avLst/>
          </a:prstGeom>
          <a:noFill/>
          <a:ln w="9525">
            <a:noFill/>
            <a:miter lim="800000"/>
            <a:headEnd/>
            <a:tailEnd/>
          </a:ln>
        </p:spPr>
        <p:txBody>
          <a:bodyPr vert="horz" wrap="square" lIns="101572" tIns="50786" rIns="101572" bIns="507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762000" y="6940550"/>
            <a:ext cx="2116138" cy="506413"/>
          </a:xfrm>
          <a:prstGeom prst="rect">
            <a:avLst/>
          </a:prstGeom>
          <a:noFill/>
          <a:ln w="9525">
            <a:noFill/>
            <a:miter lim="800000"/>
            <a:headEnd/>
            <a:tailEnd/>
          </a:ln>
          <a:effectLst/>
        </p:spPr>
        <p:txBody>
          <a:bodyPr vert="horz" wrap="square" lIns="101572" tIns="50786" rIns="101572" bIns="50786" numCol="1" anchor="t" anchorCtr="0" compatLnSpc="1">
            <a:prstTxWarp prst="textNoShape">
              <a:avLst/>
            </a:prstTxWarp>
          </a:bodyPr>
          <a:lstStyle>
            <a:lvl1pPr eaLnBrk="0" hangingPunct="0">
              <a:defRPr sz="16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470275" y="6940550"/>
            <a:ext cx="3217863" cy="506413"/>
          </a:xfrm>
          <a:prstGeom prst="rect">
            <a:avLst/>
          </a:prstGeom>
          <a:noFill/>
          <a:ln w="9525">
            <a:noFill/>
            <a:miter lim="800000"/>
            <a:headEnd/>
            <a:tailEnd/>
          </a:ln>
          <a:effectLst/>
        </p:spPr>
        <p:txBody>
          <a:bodyPr vert="horz" wrap="square" lIns="101572" tIns="50786" rIns="101572" bIns="50786" numCol="1" anchor="t" anchorCtr="0" compatLnSpc="1">
            <a:prstTxWarp prst="textNoShape">
              <a:avLst/>
            </a:prstTxWarp>
          </a:bodyPr>
          <a:lstStyle>
            <a:lvl1pPr algn="ctr" eaLnBrk="0" hangingPunct="0">
              <a:defRPr sz="16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7280275" y="6940550"/>
            <a:ext cx="2116138" cy="506413"/>
          </a:xfrm>
          <a:prstGeom prst="rect">
            <a:avLst/>
          </a:prstGeom>
          <a:noFill/>
          <a:ln w="9525">
            <a:noFill/>
            <a:miter lim="800000"/>
            <a:headEnd/>
            <a:tailEnd/>
          </a:ln>
          <a:effectLst/>
        </p:spPr>
        <p:txBody>
          <a:bodyPr vert="horz" wrap="square" lIns="101572" tIns="50786" rIns="101572" bIns="50786" numCol="1" anchor="t" anchorCtr="0" compatLnSpc="1">
            <a:prstTxWarp prst="textNoShape">
              <a:avLst/>
            </a:prstTxWarp>
          </a:bodyPr>
          <a:lstStyle>
            <a:lvl1pPr algn="r" eaLnBrk="0" hangingPunct="0">
              <a:defRPr sz="1600">
                <a:latin typeface="Times" charset="0"/>
              </a:defRPr>
            </a:lvl1pPr>
          </a:lstStyle>
          <a:p>
            <a:pPr>
              <a:defRPr/>
            </a:pPr>
            <a:fld id="{5309E925-773F-496F-BAC8-D0C2E0A0F7D6}" type="slidenum">
              <a:rPr lang="en-US"/>
              <a:pPr>
                <a:defRPr/>
              </a:pPr>
              <a:t>‹#›</a:t>
            </a:fld>
            <a:endParaRPr lang="en-US"/>
          </a:p>
        </p:txBody>
      </p:sp>
      <p:sp>
        <p:nvSpPr>
          <p:cNvPr id="1037" name="Text Box 13"/>
          <p:cNvSpPr txBox="1">
            <a:spLocks noChangeArrowheads="1"/>
          </p:cNvSpPr>
          <p:nvPr/>
        </p:nvSpPr>
        <p:spPr bwMode="auto">
          <a:xfrm>
            <a:off x="7239000" y="6858000"/>
            <a:ext cx="2286000" cy="244475"/>
          </a:xfrm>
          <a:prstGeom prst="rect">
            <a:avLst/>
          </a:prstGeom>
          <a:noFill/>
          <a:ln w="9525">
            <a:noFill/>
            <a:miter lim="800000"/>
            <a:headEnd/>
            <a:tailEnd/>
          </a:ln>
          <a:effectLst/>
        </p:spPr>
        <p:txBody>
          <a:bodyPr>
            <a:spAutoFit/>
          </a:bodyPr>
          <a:lstStyle/>
          <a:p>
            <a:pPr eaLnBrk="0" hangingPunct="0">
              <a:spcBef>
                <a:spcPct val="50000"/>
              </a:spcBef>
              <a:defRPr/>
            </a:pPr>
            <a:r>
              <a:rPr lang="en-US" sz="1000">
                <a:solidFill>
                  <a:schemeClr val="bg1"/>
                </a:solidFill>
                <a:latin typeface="Arial" charset="0"/>
              </a:rPr>
              <a:t>connect • communicate • collaborate</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1016000" rtl="0" eaLnBrk="0" fontAlgn="base" hangingPunct="0">
        <a:spcBef>
          <a:spcPct val="0"/>
        </a:spcBef>
        <a:spcAft>
          <a:spcPct val="0"/>
        </a:spcAft>
        <a:defRPr sz="2800" b="1">
          <a:solidFill>
            <a:schemeClr val="bg1"/>
          </a:solidFill>
          <a:latin typeface="+mj-lt"/>
          <a:ea typeface="+mj-ea"/>
          <a:cs typeface="+mj-cs"/>
        </a:defRPr>
      </a:lvl1pPr>
      <a:lvl2pPr algn="l" defTabSz="1016000" rtl="0" eaLnBrk="0" fontAlgn="base" hangingPunct="0">
        <a:spcBef>
          <a:spcPct val="0"/>
        </a:spcBef>
        <a:spcAft>
          <a:spcPct val="0"/>
        </a:spcAft>
        <a:defRPr sz="2800" b="1">
          <a:solidFill>
            <a:schemeClr val="bg1"/>
          </a:solidFill>
          <a:latin typeface="Arial" charset="0"/>
        </a:defRPr>
      </a:lvl2pPr>
      <a:lvl3pPr algn="l" defTabSz="1016000" rtl="0" eaLnBrk="0" fontAlgn="base" hangingPunct="0">
        <a:spcBef>
          <a:spcPct val="0"/>
        </a:spcBef>
        <a:spcAft>
          <a:spcPct val="0"/>
        </a:spcAft>
        <a:defRPr sz="2800" b="1">
          <a:solidFill>
            <a:schemeClr val="bg1"/>
          </a:solidFill>
          <a:latin typeface="Arial" charset="0"/>
        </a:defRPr>
      </a:lvl3pPr>
      <a:lvl4pPr algn="l" defTabSz="1016000" rtl="0" eaLnBrk="0" fontAlgn="base" hangingPunct="0">
        <a:spcBef>
          <a:spcPct val="0"/>
        </a:spcBef>
        <a:spcAft>
          <a:spcPct val="0"/>
        </a:spcAft>
        <a:defRPr sz="2800" b="1">
          <a:solidFill>
            <a:schemeClr val="bg1"/>
          </a:solidFill>
          <a:latin typeface="Arial" charset="0"/>
        </a:defRPr>
      </a:lvl4pPr>
      <a:lvl5pPr algn="l" defTabSz="1016000" rtl="0" eaLnBrk="0" fontAlgn="base" hangingPunct="0">
        <a:spcBef>
          <a:spcPct val="0"/>
        </a:spcBef>
        <a:spcAft>
          <a:spcPct val="0"/>
        </a:spcAft>
        <a:defRPr sz="2800" b="1">
          <a:solidFill>
            <a:schemeClr val="bg1"/>
          </a:solidFill>
          <a:latin typeface="Arial" charset="0"/>
        </a:defRPr>
      </a:lvl5pPr>
      <a:lvl6pPr marL="457200" algn="l" defTabSz="1016000" rtl="0" fontAlgn="base">
        <a:spcBef>
          <a:spcPct val="0"/>
        </a:spcBef>
        <a:spcAft>
          <a:spcPct val="0"/>
        </a:spcAft>
        <a:defRPr sz="2800" b="1">
          <a:solidFill>
            <a:schemeClr val="bg1"/>
          </a:solidFill>
          <a:latin typeface="Arial" charset="0"/>
        </a:defRPr>
      </a:lvl6pPr>
      <a:lvl7pPr marL="914400" algn="l" defTabSz="1016000" rtl="0" fontAlgn="base">
        <a:spcBef>
          <a:spcPct val="0"/>
        </a:spcBef>
        <a:spcAft>
          <a:spcPct val="0"/>
        </a:spcAft>
        <a:defRPr sz="2800" b="1">
          <a:solidFill>
            <a:schemeClr val="bg1"/>
          </a:solidFill>
          <a:latin typeface="Arial" charset="0"/>
        </a:defRPr>
      </a:lvl7pPr>
      <a:lvl8pPr marL="1371600" algn="l" defTabSz="1016000" rtl="0" fontAlgn="base">
        <a:spcBef>
          <a:spcPct val="0"/>
        </a:spcBef>
        <a:spcAft>
          <a:spcPct val="0"/>
        </a:spcAft>
        <a:defRPr sz="2800" b="1">
          <a:solidFill>
            <a:schemeClr val="bg1"/>
          </a:solidFill>
          <a:latin typeface="Arial" charset="0"/>
        </a:defRPr>
      </a:lvl8pPr>
      <a:lvl9pPr marL="1828800" algn="l" defTabSz="1016000" rtl="0" fontAlgn="base">
        <a:spcBef>
          <a:spcPct val="0"/>
        </a:spcBef>
        <a:spcAft>
          <a:spcPct val="0"/>
        </a:spcAft>
        <a:defRPr sz="2800" b="1">
          <a:solidFill>
            <a:schemeClr val="bg1"/>
          </a:solidFill>
          <a:latin typeface="Arial" charset="0"/>
        </a:defRPr>
      </a:lvl9pPr>
    </p:titleStyle>
    <p:bodyStyle>
      <a:lvl1pPr marL="290513" indent="-290513" algn="l" defTabSz="1016000" rtl="0" eaLnBrk="0" fontAlgn="base" hangingPunct="0">
        <a:spcBef>
          <a:spcPct val="20000"/>
        </a:spcBef>
        <a:spcAft>
          <a:spcPct val="0"/>
        </a:spcAft>
        <a:buClr>
          <a:srgbClr val="B4D100"/>
        </a:buClr>
        <a:buSzPct val="80000"/>
        <a:buBlip>
          <a:blip r:embed="rId14"/>
        </a:buBlip>
        <a:defRPr sz="2000">
          <a:solidFill>
            <a:schemeClr val="tx1"/>
          </a:solidFill>
          <a:latin typeface="+mn-lt"/>
          <a:ea typeface="+mn-ea"/>
          <a:cs typeface="+mn-cs"/>
        </a:defRPr>
      </a:lvl1pPr>
      <a:lvl2pPr marL="762000" indent="-280988" algn="l" defTabSz="1016000" rtl="0" eaLnBrk="0" fontAlgn="base" hangingPunct="0">
        <a:spcBef>
          <a:spcPct val="20000"/>
        </a:spcBef>
        <a:spcAft>
          <a:spcPct val="0"/>
        </a:spcAft>
        <a:buSzPct val="60000"/>
        <a:buBlip>
          <a:blip r:embed="rId14"/>
        </a:buBlip>
        <a:defRPr sz="2000">
          <a:solidFill>
            <a:schemeClr val="tx1"/>
          </a:solidFill>
          <a:latin typeface="+mn-lt"/>
        </a:defRPr>
      </a:lvl2pPr>
      <a:lvl3pPr marL="1243013" indent="-290513" algn="l" defTabSz="1016000" rtl="0" eaLnBrk="0" fontAlgn="base" hangingPunct="0">
        <a:spcBef>
          <a:spcPct val="20000"/>
        </a:spcBef>
        <a:spcAft>
          <a:spcPct val="0"/>
        </a:spcAft>
        <a:buClr>
          <a:srgbClr val="B4D100"/>
        </a:buClr>
        <a:buSzPct val="125000"/>
        <a:buChar char="–"/>
        <a:defRPr sz="2000" i="1">
          <a:solidFill>
            <a:schemeClr val="tx1"/>
          </a:solidFill>
          <a:latin typeface="+mn-lt"/>
        </a:defRPr>
      </a:lvl3pPr>
      <a:lvl4pPr marL="1711325" indent="-277813" algn="l" defTabSz="1016000" rtl="0" eaLnBrk="0" fontAlgn="base" hangingPunct="0">
        <a:spcBef>
          <a:spcPct val="20000"/>
        </a:spcBef>
        <a:spcAft>
          <a:spcPct val="0"/>
        </a:spcAft>
        <a:buClr>
          <a:schemeClr val="folHlink"/>
        </a:buClr>
        <a:buSzPct val="125000"/>
        <a:buChar char="–"/>
        <a:defRPr sz="2000" i="1">
          <a:solidFill>
            <a:schemeClr val="tx1"/>
          </a:solidFill>
          <a:latin typeface="+mn-lt"/>
        </a:defRPr>
      </a:lvl4pPr>
      <a:lvl5pPr marL="2192338" indent="-290513" algn="l" defTabSz="1016000" rtl="0" eaLnBrk="0" fontAlgn="base" hangingPunct="0">
        <a:spcBef>
          <a:spcPct val="20000"/>
        </a:spcBef>
        <a:spcAft>
          <a:spcPct val="0"/>
        </a:spcAft>
        <a:buClr>
          <a:schemeClr val="folHlink"/>
        </a:buClr>
        <a:buSzPct val="125000"/>
        <a:buChar char="–"/>
        <a:defRPr sz="2000" i="1">
          <a:solidFill>
            <a:schemeClr val="tx1"/>
          </a:solidFill>
          <a:latin typeface="+mn-lt"/>
        </a:defRPr>
      </a:lvl5pPr>
      <a:lvl6pPr marL="2649538" indent="-290513" algn="l" defTabSz="1016000" rtl="0" fontAlgn="base">
        <a:spcBef>
          <a:spcPct val="20000"/>
        </a:spcBef>
        <a:spcAft>
          <a:spcPct val="0"/>
        </a:spcAft>
        <a:buClr>
          <a:schemeClr val="folHlink"/>
        </a:buClr>
        <a:buSzPct val="125000"/>
        <a:buChar char="–"/>
        <a:defRPr sz="2000" i="1">
          <a:solidFill>
            <a:schemeClr val="tx1"/>
          </a:solidFill>
          <a:latin typeface="+mn-lt"/>
        </a:defRPr>
      </a:lvl6pPr>
      <a:lvl7pPr marL="3106738" indent="-290513" algn="l" defTabSz="1016000" rtl="0" fontAlgn="base">
        <a:spcBef>
          <a:spcPct val="20000"/>
        </a:spcBef>
        <a:spcAft>
          <a:spcPct val="0"/>
        </a:spcAft>
        <a:buClr>
          <a:schemeClr val="folHlink"/>
        </a:buClr>
        <a:buSzPct val="125000"/>
        <a:buChar char="–"/>
        <a:defRPr sz="2000" i="1">
          <a:solidFill>
            <a:schemeClr val="tx1"/>
          </a:solidFill>
          <a:latin typeface="+mn-lt"/>
        </a:defRPr>
      </a:lvl7pPr>
      <a:lvl8pPr marL="3563938" indent="-290513" algn="l" defTabSz="1016000" rtl="0" fontAlgn="base">
        <a:spcBef>
          <a:spcPct val="20000"/>
        </a:spcBef>
        <a:spcAft>
          <a:spcPct val="0"/>
        </a:spcAft>
        <a:buClr>
          <a:schemeClr val="folHlink"/>
        </a:buClr>
        <a:buSzPct val="125000"/>
        <a:buChar char="–"/>
        <a:defRPr sz="2000" i="1">
          <a:solidFill>
            <a:schemeClr val="tx1"/>
          </a:solidFill>
          <a:latin typeface="+mn-lt"/>
        </a:defRPr>
      </a:lvl8pPr>
      <a:lvl9pPr marL="4021138" indent="-290513" algn="l" defTabSz="1016000" rtl="0" fontAlgn="base">
        <a:spcBef>
          <a:spcPct val="20000"/>
        </a:spcBef>
        <a:spcAft>
          <a:spcPct val="0"/>
        </a:spcAft>
        <a:buClr>
          <a:schemeClr val="folHlink"/>
        </a:buClr>
        <a:buSzPct val="12500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4000" dirty="0" err="1" smtClean="0"/>
              <a:t>Filtriraje</a:t>
            </a:r>
            <a:r>
              <a:rPr lang="en-US" sz="4000" dirty="0" smtClean="0"/>
              <a:t> WEB </a:t>
            </a:r>
            <a:r>
              <a:rPr lang="en-US" sz="4000" dirty="0" err="1" smtClean="0"/>
              <a:t>saobraćaja</a:t>
            </a:r>
            <a:r>
              <a:rPr lang="en-US" sz="4000" dirty="0" smtClean="0"/>
              <a:t/>
            </a:r>
            <a:br>
              <a:rPr lang="en-US" sz="4000" dirty="0" smtClean="0"/>
            </a:br>
            <a:r>
              <a:rPr lang="en-US" sz="4000" dirty="0" err="1" smtClean="0"/>
              <a:t>IronPort</a:t>
            </a:r>
            <a:r>
              <a:rPr lang="en-US" sz="4000" dirty="0" smtClean="0"/>
              <a:t> Proxy Cloud </a:t>
            </a:r>
            <a:r>
              <a:rPr lang="en-US" sz="4000" dirty="0" err="1" smtClean="0"/>
              <a:t>sistem</a:t>
            </a:r>
            <a:endParaRPr lang="en-US" sz="4000" dirty="0" smtClean="0"/>
          </a:p>
        </p:txBody>
      </p:sp>
      <p:sp>
        <p:nvSpPr>
          <p:cNvPr id="3075" name="Rectangle 3"/>
          <p:cNvSpPr>
            <a:spLocks noGrp="1" noChangeArrowheads="1"/>
          </p:cNvSpPr>
          <p:nvPr>
            <p:ph type="subTitle" idx="1"/>
          </p:nvPr>
        </p:nvSpPr>
        <p:spPr>
          <a:xfrm>
            <a:off x="1600200" y="3810000"/>
            <a:ext cx="8558213" cy="1905000"/>
          </a:xfrm>
        </p:spPr>
        <p:txBody>
          <a:bodyPr/>
          <a:lstStyle/>
          <a:p>
            <a:pPr eaLnBrk="1" hangingPunct="1"/>
            <a:endParaRPr lang="en-US" dirty="0" smtClean="0"/>
          </a:p>
          <a:p>
            <a:pPr eaLnBrk="1" hangingPunct="1"/>
            <a:r>
              <a:rPr lang="en-US" dirty="0" err="1" smtClean="0"/>
              <a:t>Jovana</a:t>
            </a:r>
            <a:r>
              <a:rPr lang="en-US" dirty="0" smtClean="0"/>
              <a:t> </a:t>
            </a:r>
            <a:r>
              <a:rPr lang="en-US" dirty="0" err="1" smtClean="0"/>
              <a:t>Palibrk</a:t>
            </a:r>
            <a:r>
              <a:rPr lang="en-US" dirty="0" smtClean="0"/>
              <a:t>, AMRES</a:t>
            </a:r>
          </a:p>
          <a:p>
            <a:pPr eaLnBrk="1" hangingPunct="1"/>
            <a:r>
              <a:rPr lang="en-US" dirty="0" err="1" smtClean="0"/>
              <a:t>Banja</a:t>
            </a:r>
            <a:r>
              <a:rPr lang="en-US" dirty="0" smtClean="0"/>
              <a:t> Luka, </a:t>
            </a:r>
            <a:r>
              <a:rPr lang="en-US" dirty="0" err="1" smtClean="0"/>
              <a:t>Novembar</a:t>
            </a:r>
            <a:r>
              <a:rPr lang="en-US" dirty="0" smtClean="0"/>
              <a:t>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err="1"/>
              <a:t>IronPort</a:t>
            </a:r>
            <a:r>
              <a:rPr lang="en-US" dirty="0"/>
              <a:t> Proxy </a:t>
            </a:r>
            <a:r>
              <a:rPr lang="en-US" dirty="0" err="1"/>
              <a:t>sistem</a:t>
            </a:r>
            <a:r>
              <a:rPr lang="en-US" dirty="0" smtClean="0"/>
              <a:t/>
            </a:r>
            <a:br>
              <a:rPr lang="en-US" dirty="0" smtClean="0"/>
            </a:br>
            <a:r>
              <a:rPr lang="sr-Latn-CS" dirty="0" smtClean="0"/>
              <a:t>Kako radi</a:t>
            </a:r>
            <a:r>
              <a:rPr lang="en-US" dirty="0" smtClean="0"/>
              <a:t>?</a:t>
            </a:r>
          </a:p>
        </p:txBody>
      </p:sp>
      <p:sp>
        <p:nvSpPr>
          <p:cNvPr id="13315" name="Content Placeholder 2"/>
          <p:cNvSpPr>
            <a:spLocks noGrp="1"/>
          </p:cNvSpPr>
          <p:nvPr>
            <p:ph idx="1"/>
          </p:nvPr>
        </p:nvSpPr>
        <p:spPr/>
        <p:txBody>
          <a:bodyPr/>
          <a:lstStyle/>
          <a:p>
            <a:r>
              <a:rPr lang="en-US" i="1" dirty="0" smtClean="0"/>
              <a:t>Custom</a:t>
            </a:r>
            <a:r>
              <a:rPr lang="en-US" dirty="0" smtClean="0"/>
              <a:t> </a:t>
            </a:r>
            <a:r>
              <a:rPr lang="sr-Latn-CS" dirty="0" smtClean="0"/>
              <a:t>konfiguracija</a:t>
            </a:r>
            <a:endParaRPr lang="en-US" dirty="0" smtClean="0"/>
          </a:p>
          <a:p>
            <a:pPr lvl="1"/>
            <a:r>
              <a:rPr lang="sr-Latn-CS" dirty="0" smtClean="0"/>
              <a:t>Krajnji korisnici podešavaju konfiguraciju u skladu sa zahtevima svoje institucije</a:t>
            </a:r>
            <a:endParaRPr lang="en-US" dirty="0" smtClean="0"/>
          </a:p>
          <a:p>
            <a:r>
              <a:rPr lang="sr-Latn-CS" dirty="0" smtClean="0"/>
              <a:t>Globalna konfiguracija</a:t>
            </a:r>
          </a:p>
          <a:p>
            <a:pPr lvl="1"/>
            <a:r>
              <a:rPr lang="sr-Latn-CS" dirty="0" smtClean="0"/>
              <a:t>AMRES konfiguracija</a:t>
            </a:r>
            <a:endParaRPr lang="en-US" dirty="0" smtClean="0"/>
          </a:p>
          <a:p>
            <a:pPr lvl="1"/>
            <a:endParaRPr lang="en-US"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250"/>
          <a:stretch/>
        </p:blipFill>
        <p:spPr>
          <a:xfrm>
            <a:off x="361234" y="3384064"/>
            <a:ext cx="9435944" cy="3736716"/>
          </a:xfrm>
          <a:prstGeom prst="rect">
            <a:avLst/>
          </a:prstGeom>
        </p:spPr>
      </p:pic>
      <p:sp>
        <p:nvSpPr>
          <p:cNvPr id="13317" name="Rounded Rectangle 4"/>
          <p:cNvSpPr>
            <a:spLocks noChangeArrowheads="1"/>
          </p:cNvSpPr>
          <p:nvPr/>
        </p:nvSpPr>
        <p:spPr bwMode="auto">
          <a:xfrm>
            <a:off x="361234" y="5680620"/>
            <a:ext cx="9435944" cy="1440160"/>
          </a:xfrm>
          <a:prstGeom prst="roundRect">
            <a:avLst>
              <a:gd name="adj" fmla="val 16667"/>
            </a:avLst>
          </a:prstGeom>
          <a:solidFill>
            <a:srgbClr val="B4D100">
              <a:alpha val="36862"/>
            </a:srgbClr>
          </a:solidFill>
          <a:ln w="44450" algn="ctr">
            <a:solidFill>
              <a:srgbClr val="92D050"/>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sr-Latn-CS" dirty="0" smtClean="0"/>
              <a:t>Pristupne polise</a:t>
            </a:r>
            <a:br>
              <a:rPr lang="sr-Latn-CS" dirty="0" smtClean="0"/>
            </a:br>
            <a:endParaRPr lang="en-US" sz="2400" dirty="0"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677" y="1360140"/>
            <a:ext cx="7749001" cy="5904656"/>
          </a:xfrm>
        </p:spPr>
      </p:pic>
      <p:sp>
        <p:nvSpPr>
          <p:cNvPr id="33" name="TextBox 18"/>
          <p:cNvSpPr txBox="1">
            <a:spLocks noChangeArrowheads="1"/>
          </p:cNvSpPr>
          <p:nvPr/>
        </p:nvSpPr>
        <p:spPr bwMode="auto">
          <a:xfrm>
            <a:off x="4503143" y="4936082"/>
            <a:ext cx="504055" cy="461665"/>
          </a:xfrm>
          <a:prstGeom prst="rect">
            <a:avLst/>
          </a:prstGeom>
          <a:noFill/>
          <a:ln w="9525">
            <a:noFill/>
            <a:miter lim="800000"/>
            <a:headEnd/>
            <a:tailEnd/>
          </a:ln>
        </p:spPr>
        <p:txBody>
          <a:bodyPr wrap="square">
            <a:spAutoFit/>
          </a:bodyPr>
          <a:lstStyle/>
          <a:p>
            <a:pPr eaLnBrk="0" hangingPunct="0"/>
            <a:r>
              <a:rPr lang="en-US" b="1" dirty="0">
                <a:solidFill>
                  <a:srgbClr val="B4D100"/>
                </a:solidFill>
                <a:latin typeface="Wingdings 2" pitchFamily="18" charset="2"/>
              </a:rPr>
              <a:t>P</a:t>
            </a:r>
          </a:p>
        </p:txBody>
      </p:sp>
      <p:sp>
        <p:nvSpPr>
          <p:cNvPr id="37" name="Rounded Rectangle 36"/>
          <p:cNvSpPr/>
          <p:nvPr/>
        </p:nvSpPr>
        <p:spPr bwMode="auto">
          <a:xfrm>
            <a:off x="398686" y="5366597"/>
            <a:ext cx="853827" cy="432048"/>
          </a:xfrm>
          <a:prstGeom prst="roundRect">
            <a:avLst/>
          </a:prstGeom>
          <a:solidFill>
            <a:schemeClr val="bg1"/>
          </a:solidFill>
          <a:ln w="44450">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r>
              <a:rPr lang="sr-Latn-CS" sz="1200" b="1" dirty="0" smtClean="0">
                <a:solidFill>
                  <a:schemeClr val="tx1"/>
                </a:solidFill>
                <a:latin typeface="Times" charset="0"/>
              </a:rPr>
              <a:t>Identitet</a:t>
            </a:r>
            <a:endParaRPr lang="en-US" sz="1200" b="1" dirty="0">
              <a:solidFill>
                <a:schemeClr val="tx1"/>
              </a:solidFill>
              <a:latin typeface="Times" charset="0"/>
            </a:endParaRPr>
          </a:p>
        </p:txBody>
      </p:sp>
      <p:sp>
        <p:nvSpPr>
          <p:cNvPr id="38" name="Freeform 9"/>
          <p:cNvSpPr>
            <a:spLocks noChangeArrowheads="1"/>
          </p:cNvSpPr>
          <p:nvPr/>
        </p:nvSpPr>
        <p:spPr bwMode="auto">
          <a:xfrm>
            <a:off x="1221493" y="5170342"/>
            <a:ext cx="1538288" cy="419100"/>
          </a:xfrm>
          <a:custGeom>
            <a:avLst/>
            <a:gdLst>
              <a:gd name="T0" fmla="*/ 0 w 1538288"/>
              <a:gd name="T1" fmla="*/ 419100 h 419100"/>
              <a:gd name="T2" fmla="*/ 1409700 w 1538288"/>
              <a:gd name="T3" fmla="*/ 190500 h 419100"/>
              <a:gd name="T4" fmla="*/ 771525 w 1538288"/>
              <a:gd name="T5" fmla="*/ 0 h 419100"/>
              <a:gd name="T6" fmla="*/ 0 60000 65536"/>
              <a:gd name="T7" fmla="*/ 0 60000 65536"/>
              <a:gd name="T8" fmla="*/ 0 60000 65536"/>
              <a:gd name="T9" fmla="*/ 0 w 1538288"/>
              <a:gd name="T10" fmla="*/ 0 h 419100"/>
              <a:gd name="T11" fmla="*/ 1538288 w 1538288"/>
              <a:gd name="T12" fmla="*/ 419100 h 419100"/>
            </a:gdLst>
            <a:ahLst/>
            <a:cxnLst>
              <a:cxn ang="T6">
                <a:pos x="T0" y="T1"/>
              </a:cxn>
              <a:cxn ang="T7">
                <a:pos x="T2" y="T3"/>
              </a:cxn>
              <a:cxn ang="T8">
                <a:pos x="T4" y="T5"/>
              </a:cxn>
            </a:cxnLst>
            <a:rect l="T9" t="T10" r="T11" b="T12"/>
            <a:pathLst>
              <a:path w="1538288" h="419100">
                <a:moveTo>
                  <a:pt x="0" y="419100"/>
                </a:moveTo>
                <a:cubicBezTo>
                  <a:pt x="640556" y="339725"/>
                  <a:pt x="1281112" y="260350"/>
                  <a:pt x="1409700" y="190500"/>
                </a:cubicBezTo>
                <a:cubicBezTo>
                  <a:pt x="1538288" y="120650"/>
                  <a:pt x="1154906" y="60325"/>
                  <a:pt x="771525" y="0"/>
                </a:cubicBezTo>
              </a:path>
            </a:pathLst>
          </a:custGeom>
          <a:noFill/>
          <a:ln w="44450" algn="ctr">
            <a:solidFill>
              <a:srgbClr val="92D050"/>
            </a:solidFill>
            <a:round/>
            <a:headEnd/>
            <a:tailEnd type="triangle" w="med" len="med"/>
          </a:ln>
        </p:spPr>
        <p:txBody>
          <a:bodyPr/>
          <a:lstStyle/>
          <a:p>
            <a:pPr eaLnBrk="0" hangingPunct="0"/>
            <a:endParaRPr lang="en-US"/>
          </a:p>
        </p:txBody>
      </p:sp>
      <p:sp>
        <p:nvSpPr>
          <p:cNvPr id="39" name="TextBox 18"/>
          <p:cNvSpPr txBox="1">
            <a:spLocks noChangeArrowheads="1"/>
          </p:cNvSpPr>
          <p:nvPr/>
        </p:nvSpPr>
        <p:spPr bwMode="auto">
          <a:xfrm>
            <a:off x="5151214" y="4960540"/>
            <a:ext cx="214312" cy="461665"/>
          </a:xfrm>
          <a:prstGeom prst="rect">
            <a:avLst/>
          </a:prstGeom>
          <a:noFill/>
          <a:ln w="9525">
            <a:noFill/>
            <a:miter lim="800000"/>
            <a:headEnd/>
            <a:tailEnd/>
          </a:ln>
        </p:spPr>
        <p:txBody>
          <a:bodyPr wrap="square">
            <a:spAutoFit/>
          </a:bodyPr>
          <a:lstStyle/>
          <a:p>
            <a:pPr eaLnBrk="0" hangingPunct="0"/>
            <a:r>
              <a:rPr lang="en-US" b="1" dirty="0">
                <a:solidFill>
                  <a:srgbClr val="B4D100"/>
                </a:solidFill>
                <a:latin typeface="Wingdings 2" pitchFamily="18" charset="2"/>
              </a:rPr>
              <a:t>P</a:t>
            </a:r>
          </a:p>
        </p:txBody>
      </p:sp>
      <p:sp>
        <p:nvSpPr>
          <p:cNvPr id="41" name="Freeform 7"/>
          <p:cNvSpPr>
            <a:spLocks noChangeArrowheads="1"/>
          </p:cNvSpPr>
          <p:nvPr/>
        </p:nvSpPr>
        <p:spPr bwMode="auto">
          <a:xfrm>
            <a:off x="2635498" y="5243110"/>
            <a:ext cx="643508" cy="1805662"/>
          </a:xfrm>
          <a:custGeom>
            <a:avLst/>
            <a:gdLst>
              <a:gd name="T0" fmla="*/ 630273 w 641350"/>
              <a:gd name="T1" fmla="*/ 0 h 1371600"/>
              <a:gd name="T2" fmla="*/ 27575 w 641350"/>
              <a:gd name="T3" fmla="*/ 1403305 h 1371600"/>
              <a:gd name="T4" fmla="*/ 795720 w 641350"/>
              <a:gd name="T5" fmla="*/ 2041171 h 1371600"/>
              <a:gd name="T6" fmla="*/ 0 60000 65536"/>
              <a:gd name="T7" fmla="*/ 0 60000 65536"/>
              <a:gd name="T8" fmla="*/ 0 60000 65536"/>
              <a:gd name="T9" fmla="*/ 0 w 641350"/>
              <a:gd name="T10" fmla="*/ 0 h 1371600"/>
              <a:gd name="T11" fmla="*/ 641350 w 641350"/>
              <a:gd name="T12" fmla="*/ 1371600 h 1371600"/>
            </a:gdLst>
            <a:ahLst/>
            <a:cxnLst>
              <a:cxn ang="T6">
                <a:pos x="T0" y="T1"/>
              </a:cxn>
              <a:cxn ang="T7">
                <a:pos x="T2" y="T3"/>
              </a:cxn>
              <a:cxn ang="T8">
                <a:pos x="T4" y="T5"/>
              </a:cxn>
            </a:cxnLst>
            <a:rect l="T9" t="T10" r="T11" b="T12"/>
            <a:pathLst>
              <a:path w="641350" h="1371600">
                <a:moveTo>
                  <a:pt x="508000" y="0"/>
                </a:moveTo>
                <a:cubicBezTo>
                  <a:pt x="254000" y="357187"/>
                  <a:pt x="0" y="714375"/>
                  <a:pt x="22225" y="942975"/>
                </a:cubicBezTo>
                <a:cubicBezTo>
                  <a:pt x="44450" y="1171575"/>
                  <a:pt x="538163" y="1303338"/>
                  <a:pt x="641350" y="1371600"/>
                </a:cubicBezTo>
              </a:path>
            </a:pathLst>
          </a:custGeom>
          <a:noFill/>
          <a:ln w="44450" algn="ctr">
            <a:solidFill>
              <a:srgbClr val="92D050"/>
            </a:solidFill>
            <a:round/>
            <a:headEnd/>
            <a:tailEnd type="triangle" w="med" len="med"/>
          </a:ln>
        </p:spPr>
        <p:txBody>
          <a:bodyPr/>
          <a:lstStyle/>
          <a:p>
            <a:pPr eaLnBrk="0" hangingPunct="0"/>
            <a:endParaRPr lang="en-US"/>
          </a:p>
        </p:txBody>
      </p:sp>
      <p:sp>
        <p:nvSpPr>
          <p:cNvPr id="45" name="Rounded Rectangle 44"/>
          <p:cNvSpPr/>
          <p:nvPr/>
        </p:nvSpPr>
        <p:spPr bwMode="auto">
          <a:xfrm>
            <a:off x="5583262" y="4975225"/>
            <a:ext cx="1008112" cy="285750"/>
          </a:xfrm>
          <a:prstGeom prst="roundRect">
            <a:avLst/>
          </a:prstGeom>
          <a:solidFill>
            <a:schemeClr val="bg1">
              <a:alpha val="0"/>
            </a:schemeClr>
          </a:solidFill>
          <a:ln w="44450">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sz="1500" b="1" dirty="0">
              <a:solidFill>
                <a:schemeClr val="tx1"/>
              </a:solidFill>
              <a:latin typeface="Times" charset="0"/>
            </a:endParaRPr>
          </a:p>
        </p:txBody>
      </p:sp>
      <p:sp>
        <p:nvSpPr>
          <p:cNvPr id="46" name="Freeform 7"/>
          <p:cNvSpPr>
            <a:spLocks noChangeArrowheads="1"/>
          </p:cNvSpPr>
          <p:nvPr/>
        </p:nvSpPr>
        <p:spPr bwMode="auto">
          <a:xfrm>
            <a:off x="5155778" y="5260975"/>
            <a:ext cx="571500" cy="1764224"/>
          </a:xfrm>
          <a:custGeom>
            <a:avLst/>
            <a:gdLst>
              <a:gd name="T0" fmla="*/ 630273 w 641350"/>
              <a:gd name="T1" fmla="*/ 0 h 1371600"/>
              <a:gd name="T2" fmla="*/ 27575 w 641350"/>
              <a:gd name="T3" fmla="*/ 1403305 h 1371600"/>
              <a:gd name="T4" fmla="*/ 795720 w 641350"/>
              <a:gd name="T5" fmla="*/ 2041171 h 1371600"/>
              <a:gd name="T6" fmla="*/ 0 60000 65536"/>
              <a:gd name="T7" fmla="*/ 0 60000 65536"/>
              <a:gd name="T8" fmla="*/ 0 60000 65536"/>
              <a:gd name="T9" fmla="*/ 0 w 641350"/>
              <a:gd name="T10" fmla="*/ 0 h 1371600"/>
              <a:gd name="T11" fmla="*/ 641350 w 641350"/>
              <a:gd name="T12" fmla="*/ 1371600 h 1371600"/>
            </a:gdLst>
            <a:ahLst/>
            <a:cxnLst>
              <a:cxn ang="T6">
                <a:pos x="T0" y="T1"/>
              </a:cxn>
              <a:cxn ang="T7">
                <a:pos x="T2" y="T3"/>
              </a:cxn>
              <a:cxn ang="T8">
                <a:pos x="T4" y="T5"/>
              </a:cxn>
            </a:cxnLst>
            <a:rect l="T9" t="T10" r="T11" b="T12"/>
            <a:pathLst>
              <a:path w="641350" h="1371600">
                <a:moveTo>
                  <a:pt x="508000" y="0"/>
                </a:moveTo>
                <a:cubicBezTo>
                  <a:pt x="254000" y="357187"/>
                  <a:pt x="0" y="714375"/>
                  <a:pt x="22225" y="942975"/>
                </a:cubicBezTo>
                <a:cubicBezTo>
                  <a:pt x="44450" y="1171575"/>
                  <a:pt x="538163" y="1303338"/>
                  <a:pt x="641350" y="1371600"/>
                </a:cubicBezTo>
              </a:path>
            </a:pathLst>
          </a:custGeom>
          <a:noFill/>
          <a:ln w="44450" algn="ctr">
            <a:solidFill>
              <a:srgbClr val="92D050"/>
            </a:solidFill>
            <a:round/>
            <a:headEnd/>
            <a:tailEnd type="triangle" w="med" len="med"/>
          </a:ln>
        </p:spPr>
        <p:txBody>
          <a:bodyPr/>
          <a:lstStyle/>
          <a:p>
            <a:pPr eaLnBrk="0" hangingPunct="0"/>
            <a:endParaRPr lang="en-US"/>
          </a:p>
        </p:txBody>
      </p:sp>
      <p:sp>
        <p:nvSpPr>
          <p:cNvPr id="47" name="Rounded Rectangle 46"/>
          <p:cNvSpPr/>
          <p:nvPr/>
        </p:nvSpPr>
        <p:spPr bwMode="auto">
          <a:xfrm>
            <a:off x="6663382" y="4980736"/>
            <a:ext cx="1008112" cy="285750"/>
          </a:xfrm>
          <a:prstGeom prst="roundRect">
            <a:avLst/>
          </a:prstGeom>
          <a:solidFill>
            <a:schemeClr val="bg1">
              <a:alpha val="0"/>
            </a:schemeClr>
          </a:solidFill>
          <a:ln w="44450">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sz="1500" b="1" dirty="0">
              <a:solidFill>
                <a:schemeClr val="tx1"/>
              </a:solidFill>
              <a:latin typeface="Times" charset="0"/>
            </a:endParaRPr>
          </a:p>
        </p:txBody>
      </p:sp>
      <p:sp>
        <p:nvSpPr>
          <p:cNvPr id="49" name="Freeform 15"/>
          <p:cNvSpPr>
            <a:spLocks noChangeArrowheads="1"/>
          </p:cNvSpPr>
          <p:nvPr/>
        </p:nvSpPr>
        <p:spPr bwMode="auto">
          <a:xfrm flipH="1">
            <a:off x="7527478" y="5243110"/>
            <a:ext cx="571500" cy="1805662"/>
          </a:xfrm>
          <a:custGeom>
            <a:avLst/>
            <a:gdLst>
              <a:gd name="T0" fmla="*/ 403375 w 641350"/>
              <a:gd name="T1" fmla="*/ 0 h 1371600"/>
              <a:gd name="T2" fmla="*/ 17648 w 641350"/>
              <a:gd name="T3" fmla="*/ 1403305 h 1371600"/>
              <a:gd name="T4" fmla="*/ 509261 w 641350"/>
              <a:gd name="T5" fmla="*/ 2041171 h 1371600"/>
              <a:gd name="T6" fmla="*/ 0 60000 65536"/>
              <a:gd name="T7" fmla="*/ 0 60000 65536"/>
              <a:gd name="T8" fmla="*/ 0 60000 65536"/>
              <a:gd name="T9" fmla="*/ 0 w 641350"/>
              <a:gd name="T10" fmla="*/ 0 h 1371600"/>
              <a:gd name="T11" fmla="*/ 641350 w 641350"/>
              <a:gd name="T12" fmla="*/ 1371600 h 1371600"/>
            </a:gdLst>
            <a:ahLst/>
            <a:cxnLst>
              <a:cxn ang="T6">
                <a:pos x="T0" y="T1"/>
              </a:cxn>
              <a:cxn ang="T7">
                <a:pos x="T2" y="T3"/>
              </a:cxn>
              <a:cxn ang="T8">
                <a:pos x="T4" y="T5"/>
              </a:cxn>
            </a:cxnLst>
            <a:rect l="T9" t="T10" r="T11" b="T12"/>
            <a:pathLst>
              <a:path w="641350" h="1371600">
                <a:moveTo>
                  <a:pt x="508000" y="0"/>
                </a:moveTo>
                <a:cubicBezTo>
                  <a:pt x="254000" y="357187"/>
                  <a:pt x="0" y="714375"/>
                  <a:pt x="22225" y="942975"/>
                </a:cubicBezTo>
                <a:cubicBezTo>
                  <a:pt x="44450" y="1171575"/>
                  <a:pt x="538163" y="1303338"/>
                  <a:pt x="641350" y="1371600"/>
                </a:cubicBezTo>
              </a:path>
            </a:pathLst>
          </a:custGeom>
          <a:noFill/>
          <a:ln w="44450" algn="ctr">
            <a:solidFill>
              <a:srgbClr val="92D050"/>
            </a:solidFill>
            <a:round/>
            <a:headEnd/>
            <a:tailEnd type="triangle" w="med" len="med"/>
          </a:ln>
        </p:spPr>
        <p:txBody>
          <a:bodyPr/>
          <a:lstStyle/>
          <a:p>
            <a:pPr eaLnBrk="0" hangingPunct="0"/>
            <a:endParaRPr lang="en-US"/>
          </a:p>
        </p:txBody>
      </p:sp>
      <p:sp>
        <p:nvSpPr>
          <p:cNvPr id="50" name="Rounded Rectangle 49"/>
          <p:cNvSpPr/>
          <p:nvPr/>
        </p:nvSpPr>
        <p:spPr bwMode="auto">
          <a:xfrm>
            <a:off x="3108114" y="4971802"/>
            <a:ext cx="1106996" cy="285750"/>
          </a:xfrm>
          <a:prstGeom prst="roundRect">
            <a:avLst/>
          </a:prstGeom>
          <a:solidFill>
            <a:schemeClr val="bg1">
              <a:alpha val="0"/>
            </a:schemeClr>
          </a:solidFill>
          <a:ln w="44450">
            <a:solidFill>
              <a:srgbClr val="92D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sz="1500" b="1" dirty="0">
              <a:solidFill>
                <a:schemeClr val="tx1"/>
              </a:solidFill>
              <a:latin typeface="Times"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sr-Latn-CS" dirty="0" smtClean="0"/>
              <a:t>Globalna polisa</a:t>
            </a:r>
            <a:r>
              <a:rPr lang="en-US" dirty="0" smtClean="0"/>
              <a:t/>
            </a:r>
            <a:br>
              <a:rPr lang="en-US" dirty="0" smtClean="0"/>
            </a:br>
            <a:r>
              <a:rPr lang="en-US" i="1" dirty="0" smtClean="0"/>
              <a:t>Protocol and user agents</a:t>
            </a:r>
          </a:p>
        </p:txBody>
      </p:sp>
      <p:sp>
        <p:nvSpPr>
          <p:cNvPr id="14339" name="Content Placeholder 2"/>
          <p:cNvSpPr>
            <a:spLocks noGrp="1"/>
          </p:cNvSpPr>
          <p:nvPr>
            <p:ph idx="1"/>
          </p:nvPr>
        </p:nvSpPr>
        <p:spPr/>
        <p:txBody>
          <a:bodyPr/>
          <a:lstStyle/>
          <a:p>
            <a:r>
              <a:rPr lang="sr-Latn-CS" dirty="0" smtClean="0"/>
              <a:t>Dozvoljeno</a:t>
            </a:r>
            <a:endParaRPr lang="en-US" dirty="0" smtClean="0"/>
          </a:p>
          <a:p>
            <a:pPr lvl="1"/>
            <a:r>
              <a:rPr lang="en-US" dirty="0" smtClean="0"/>
              <a:t>FTP over HTTP</a:t>
            </a:r>
          </a:p>
          <a:p>
            <a:pPr lvl="1"/>
            <a:r>
              <a:rPr lang="en-US" dirty="0" smtClean="0"/>
              <a:t>HTTP</a:t>
            </a:r>
          </a:p>
          <a:p>
            <a:pPr lvl="1"/>
            <a:r>
              <a:rPr lang="en-US" dirty="0" smtClean="0"/>
              <a:t>HTTPS</a:t>
            </a:r>
          </a:p>
          <a:p>
            <a:pPr lvl="1"/>
            <a:r>
              <a:rPr lang="en-US" dirty="0" smtClean="0"/>
              <a:t>Native FTP</a:t>
            </a:r>
          </a:p>
          <a:p>
            <a:pPr lvl="1"/>
            <a:endParaRPr lang="en-US" dirty="0" smtClean="0"/>
          </a:p>
          <a:p>
            <a:r>
              <a:rPr lang="sr-Latn-CS" dirty="0" smtClean="0"/>
              <a:t>Dozvoljene HTTP </a:t>
            </a:r>
            <a:r>
              <a:rPr lang="sr-Latn-CS" i="1" dirty="0" smtClean="0"/>
              <a:t>connect</a:t>
            </a:r>
            <a:r>
              <a:rPr lang="sr-Latn-CS" dirty="0" smtClean="0"/>
              <a:t> metode</a:t>
            </a:r>
            <a:endParaRPr lang="en-US" dirty="0" smtClean="0"/>
          </a:p>
          <a:p>
            <a:pPr lvl="1"/>
            <a:r>
              <a:rPr lang="sr-Latn-CS" dirty="0" smtClean="0"/>
              <a:t>Portovi</a:t>
            </a:r>
            <a:r>
              <a:rPr lang="en-US" dirty="0" smtClean="0"/>
              <a:t>: 20, 21, 443, 2083, 4443, 563, 2096, 8443, 8080</a:t>
            </a:r>
          </a:p>
          <a:p>
            <a:endParaRPr lang="en-US" dirty="0" smtClean="0"/>
          </a:p>
          <a:p>
            <a:r>
              <a:rPr lang="en-US" dirty="0" smtClean="0"/>
              <a:t>Custom User Agents</a:t>
            </a:r>
          </a:p>
          <a:p>
            <a:pPr lvl="1"/>
            <a:r>
              <a:rPr lang="sr-Latn-CS" dirty="0" smtClean="0"/>
              <a:t>Dozvoljeni su svi internet pretraživači</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sr-Latn-CS" dirty="0" smtClean="0"/>
              <a:t>Globalna polisa </a:t>
            </a:r>
            <a:r>
              <a:rPr lang="en-US" dirty="0" smtClean="0"/>
              <a:t/>
            </a:r>
            <a:br>
              <a:rPr lang="en-US" dirty="0" smtClean="0"/>
            </a:br>
            <a:r>
              <a:rPr lang="en-US" i="1" dirty="0" smtClean="0"/>
              <a:t>URL filtering</a:t>
            </a:r>
          </a:p>
        </p:txBody>
      </p:sp>
      <p:sp>
        <p:nvSpPr>
          <p:cNvPr id="15363" name="Content Placeholder 2"/>
          <p:cNvSpPr>
            <a:spLocks noGrp="1"/>
          </p:cNvSpPr>
          <p:nvPr>
            <p:ph idx="1"/>
          </p:nvPr>
        </p:nvSpPr>
        <p:spPr/>
        <p:txBody>
          <a:bodyPr/>
          <a:lstStyle/>
          <a:p>
            <a:r>
              <a:rPr lang="en-US" dirty="0" smtClean="0"/>
              <a:t>URL </a:t>
            </a:r>
            <a:r>
              <a:rPr lang="sr-Latn-CS" dirty="0" smtClean="0"/>
              <a:t>kategorije </a:t>
            </a:r>
            <a:r>
              <a:rPr lang="en-US" dirty="0" smtClean="0"/>
              <a:t>(</a:t>
            </a:r>
            <a:r>
              <a:rPr lang="sr-Latn-CS" dirty="0" smtClean="0"/>
              <a:t>zabranjeno</a:t>
            </a:r>
            <a:r>
              <a:rPr lang="en-US" dirty="0" smtClean="0"/>
              <a:t>)</a:t>
            </a:r>
          </a:p>
          <a:p>
            <a:pPr lvl="1"/>
            <a:r>
              <a:rPr lang="en-US" dirty="0" smtClean="0"/>
              <a:t>Child Porn</a:t>
            </a:r>
          </a:p>
          <a:p>
            <a:pPr lvl="1"/>
            <a:r>
              <a:rPr lang="en-US" dirty="0" smtClean="0"/>
              <a:t>Filter Avoidance</a:t>
            </a:r>
          </a:p>
          <a:p>
            <a:pPr lvl="1"/>
            <a:r>
              <a:rPr lang="en-US" dirty="0" smtClean="0"/>
              <a:t>Gambling</a:t>
            </a:r>
          </a:p>
          <a:p>
            <a:endParaRPr lang="en-US" dirty="0" smtClean="0"/>
          </a:p>
          <a:p>
            <a:r>
              <a:rPr lang="sr-Latn-CS" dirty="0" smtClean="0"/>
              <a:t>Ostale 73 kategorije se dozvoljavaju.</a:t>
            </a:r>
            <a:endParaRPr lang="en-US" dirty="0" smtClean="0"/>
          </a:p>
          <a:p>
            <a:endParaRPr lang="en-US" dirty="0" smtClean="0"/>
          </a:p>
          <a:p>
            <a:r>
              <a:rPr lang="sr-Latn-CS" dirty="0" smtClean="0"/>
              <a:t>Podesivo filtriranje </a:t>
            </a:r>
            <a:r>
              <a:rPr lang="en-US" dirty="0" smtClean="0"/>
              <a:t>URL </a:t>
            </a:r>
            <a:r>
              <a:rPr lang="sr-Latn-CS" dirty="0" smtClean="0"/>
              <a:t>kategorija</a:t>
            </a:r>
            <a:endParaRPr lang="en-US" dirty="0" smtClean="0"/>
          </a:p>
          <a:p>
            <a:pPr lvl="1"/>
            <a:r>
              <a:rPr lang="en-US" dirty="0" smtClean="0"/>
              <a:t>“</a:t>
            </a:r>
            <a:r>
              <a:rPr lang="en-US" dirty="0" err="1" smtClean="0"/>
              <a:t>Eksplicitno</a:t>
            </a:r>
            <a:r>
              <a:rPr lang="en-US" dirty="0" smtClean="0"/>
              <a:t> </a:t>
            </a:r>
            <a:r>
              <a:rPr lang="en-US" dirty="0" err="1" smtClean="0"/>
              <a:t>pusteni</a:t>
            </a:r>
            <a:r>
              <a:rPr lang="en-US" dirty="0" smtClean="0"/>
              <a:t> </a:t>
            </a:r>
            <a:r>
              <a:rPr lang="en-US" dirty="0" err="1" smtClean="0"/>
              <a:t>sajtovi</a:t>
            </a:r>
            <a:r>
              <a:rPr lang="en-US" dirty="0" smtClean="0"/>
              <a:t>”</a:t>
            </a:r>
          </a:p>
          <a:p>
            <a:pPr lvl="1"/>
            <a:r>
              <a:rPr lang="en-US" dirty="0" err="1" smtClean="0"/>
              <a:t>CabFiles</a:t>
            </a:r>
            <a:r>
              <a:rPr lang="en-US" dirty="0" smtClean="0"/>
              <a:t>  (Windows update cabinet files)</a:t>
            </a:r>
          </a:p>
          <a:p>
            <a:endParaRPr lang="en-US" dirty="0" smtClean="0"/>
          </a:p>
          <a:p>
            <a:r>
              <a:rPr lang="sr-Latn-CS" dirty="0" smtClean="0"/>
              <a:t>Za svaku kategoriju može da se definiše drugačija akcija</a:t>
            </a:r>
            <a:r>
              <a:rPr lang="en-US" dirty="0" smtClean="0"/>
              <a:t> </a:t>
            </a:r>
          </a:p>
          <a:p>
            <a:pPr lvl="1"/>
            <a:r>
              <a:rPr lang="en-US" b="1" dirty="0" smtClean="0"/>
              <a:t>Block </a:t>
            </a:r>
          </a:p>
          <a:p>
            <a:pPr lvl="1"/>
            <a:r>
              <a:rPr lang="en-US" dirty="0" smtClean="0"/>
              <a:t>Redirect  </a:t>
            </a:r>
          </a:p>
          <a:p>
            <a:pPr lvl="1"/>
            <a:r>
              <a:rPr lang="en-US" b="1" dirty="0" smtClean="0"/>
              <a:t>Allow </a:t>
            </a:r>
          </a:p>
        </p:txBody>
      </p:sp>
      <p:pic>
        <p:nvPicPr>
          <p:cNvPr id="15364" name="Picture 6" descr="MC900434750[1]"/>
          <p:cNvPicPr>
            <a:picLocks noChangeAspect="1" noChangeArrowheads="1"/>
          </p:cNvPicPr>
          <p:nvPr/>
        </p:nvPicPr>
        <p:blipFill>
          <a:blip r:embed="rId3" cstate="print"/>
          <a:srcRect/>
          <a:stretch>
            <a:fillRect/>
          </a:stretch>
        </p:blipFill>
        <p:spPr bwMode="auto">
          <a:xfrm>
            <a:off x="4719166" y="4417663"/>
            <a:ext cx="533400" cy="533400"/>
          </a:xfrm>
          <a:prstGeom prst="rect">
            <a:avLst/>
          </a:prstGeom>
          <a:noFill/>
          <a:ln w="9525">
            <a:noFill/>
            <a:miter lim="800000"/>
            <a:headEnd/>
            <a:tailEnd/>
          </a:ln>
        </p:spPr>
      </p:pic>
      <p:sp>
        <p:nvSpPr>
          <p:cNvPr id="8" name="Content Placeholder 2"/>
          <p:cNvSpPr txBox="1">
            <a:spLocks/>
          </p:cNvSpPr>
          <p:nvPr/>
        </p:nvSpPr>
        <p:spPr bwMode="auto">
          <a:xfrm>
            <a:off x="3325813" y="1885950"/>
            <a:ext cx="8634412" cy="2143125"/>
          </a:xfrm>
          <a:prstGeom prst="rect">
            <a:avLst/>
          </a:prstGeom>
          <a:noFill/>
          <a:ln w="9525">
            <a:noFill/>
            <a:miter lim="800000"/>
            <a:headEnd/>
            <a:tailEnd/>
          </a:ln>
        </p:spPr>
        <p:txBody>
          <a:bodyPr lIns="101572" tIns="50786" rIns="101572" bIns="50786"/>
          <a:lstStyle/>
          <a:p>
            <a:pPr marL="762000" lvl="1" indent="-280988" defTabSz="1016000" eaLnBrk="0" hangingPunct="0">
              <a:spcBef>
                <a:spcPct val="20000"/>
              </a:spcBef>
              <a:buSzPct val="60000"/>
              <a:buFontTx/>
              <a:buBlip>
                <a:blip r:embed="rId4"/>
              </a:buBlip>
              <a:defRPr/>
            </a:pPr>
            <a:r>
              <a:rPr lang="en-US" sz="2000" kern="0" dirty="0">
                <a:latin typeface="+mn-lt"/>
              </a:rPr>
              <a:t>Hate Speech</a:t>
            </a:r>
          </a:p>
          <a:p>
            <a:pPr marL="762000" lvl="1" indent="-280988" defTabSz="1016000" eaLnBrk="0" hangingPunct="0">
              <a:spcBef>
                <a:spcPct val="20000"/>
              </a:spcBef>
              <a:buSzPct val="60000"/>
              <a:buFontTx/>
              <a:buBlip>
                <a:blip r:embed="rId4"/>
              </a:buBlip>
              <a:defRPr/>
            </a:pPr>
            <a:r>
              <a:rPr lang="en-US" sz="2000" kern="0" dirty="0">
                <a:latin typeface="+mn-lt"/>
              </a:rPr>
              <a:t>Illegal Drugs</a:t>
            </a:r>
          </a:p>
          <a:p>
            <a:pPr marL="762000" lvl="1" indent="-280988" defTabSz="1016000" eaLnBrk="0" hangingPunct="0">
              <a:spcBef>
                <a:spcPct val="20000"/>
              </a:spcBef>
              <a:buSzPct val="60000"/>
              <a:buFontTx/>
              <a:buBlip>
                <a:blip r:embed="rId4"/>
              </a:buBlip>
              <a:defRPr/>
            </a:pPr>
            <a:r>
              <a:rPr lang="en-US" sz="2000" kern="0" dirty="0">
                <a:latin typeface="+mn-lt"/>
              </a:rPr>
              <a:t>Porn</a:t>
            </a:r>
          </a:p>
          <a:p>
            <a:pPr marL="762000" lvl="1" indent="-280988" defTabSz="1016000" eaLnBrk="0" hangingPunct="0">
              <a:spcBef>
                <a:spcPct val="20000"/>
              </a:spcBef>
              <a:buSzPct val="60000"/>
              <a:buFontTx/>
              <a:buBlip>
                <a:blip r:embed="rId4"/>
              </a:buBlip>
              <a:defRPr/>
            </a:pPr>
            <a:endParaRPr lang="en-US" sz="2000" kern="0" dirty="0">
              <a:latin typeface="+mn-lt"/>
            </a:endParaRPr>
          </a:p>
        </p:txBody>
      </p:sp>
      <p:sp>
        <p:nvSpPr>
          <p:cNvPr id="11" name="Content Placeholder 2"/>
          <p:cNvSpPr txBox="1">
            <a:spLocks/>
          </p:cNvSpPr>
          <p:nvPr/>
        </p:nvSpPr>
        <p:spPr bwMode="auto">
          <a:xfrm>
            <a:off x="2719388" y="5911850"/>
            <a:ext cx="8634412" cy="2143125"/>
          </a:xfrm>
          <a:prstGeom prst="rect">
            <a:avLst/>
          </a:prstGeom>
          <a:noFill/>
          <a:ln w="9525">
            <a:noFill/>
            <a:miter lim="800000"/>
            <a:headEnd/>
            <a:tailEnd/>
          </a:ln>
        </p:spPr>
        <p:txBody>
          <a:bodyPr lIns="101572" tIns="50786" rIns="101572" bIns="50786"/>
          <a:lstStyle/>
          <a:p>
            <a:pPr marL="762000" lvl="1" indent="-280988" defTabSz="1016000" eaLnBrk="0" hangingPunct="0">
              <a:spcBef>
                <a:spcPct val="20000"/>
              </a:spcBef>
              <a:buSzPct val="60000"/>
              <a:buFontTx/>
              <a:buBlip>
                <a:blip r:embed="rId4"/>
              </a:buBlip>
              <a:defRPr/>
            </a:pPr>
            <a:r>
              <a:rPr lang="en-US" sz="2000" b="1" kern="0" dirty="0">
                <a:latin typeface="+mn-lt"/>
              </a:rPr>
              <a:t>Monitor</a:t>
            </a:r>
          </a:p>
          <a:p>
            <a:pPr marL="762000" lvl="1" indent="-280988" defTabSz="1016000" eaLnBrk="0" hangingPunct="0">
              <a:spcBef>
                <a:spcPct val="20000"/>
              </a:spcBef>
              <a:buSzPct val="60000"/>
              <a:buFontTx/>
              <a:buBlip>
                <a:blip r:embed="rId4"/>
              </a:buBlip>
              <a:defRPr/>
            </a:pPr>
            <a:r>
              <a:rPr lang="en-US" sz="2000" kern="0" dirty="0">
                <a:latin typeface="+mn-lt"/>
              </a:rPr>
              <a:t>Warn</a:t>
            </a:r>
          </a:p>
          <a:p>
            <a:pPr marL="762000" lvl="1" indent="-280988" defTabSz="1016000" eaLnBrk="0" hangingPunct="0">
              <a:spcBef>
                <a:spcPct val="20000"/>
              </a:spcBef>
              <a:buSzPct val="60000"/>
              <a:buFontTx/>
              <a:buBlip>
                <a:blip r:embed="rId4"/>
              </a:buBlip>
              <a:defRPr/>
            </a:pPr>
            <a:r>
              <a:rPr lang="en-US" sz="2000" b="1" kern="0" dirty="0">
                <a:solidFill>
                  <a:srgbClr val="FF0000"/>
                </a:solidFill>
                <a:latin typeface="+mn-lt"/>
              </a:rPr>
              <a:t>Time-based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sr-Latn-CS" dirty="0" smtClean="0"/>
              <a:t>Globalna polisa </a:t>
            </a:r>
            <a:r>
              <a:rPr lang="en-US" dirty="0" smtClean="0"/>
              <a:t/>
            </a:r>
            <a:br>
              <a:rPr lang="en-US" dirty="0" smtClean="0"/>
            </a:br>
            <a:r>
              <a:rPr lang="en-US" i="1" dirty="0" smtClean="0"/>
              <a:t>Applications Visibility and Control</a:t>
            </a:r>
            <a:r>
              <a:rPr lang="en-US" dirty="0" smtClean="0"/>
              <a:t/>
            </a:r>
            <a:br>
              <a:rPr lang="en-US" dirty="0" smtClean="0"/>
            </a:br>
            <a:endParaRPr lang="en-US" dirty="0" smtClean="0"/>
          </a:p>
        </p:txBody>
      </p:sp>
      <p:sp>
        <p:nvSpPr>
          <p:cNvPr id="16387" name="Content Placeholder 2"/>
          <p:cNvSpPr>
            <a:spLocks noGrp="1"/>
          </p:cNvSpPr>
          <p:nvPr>
            <p:ph idx="1"/>
          </p:nvPr>
        </p:nvSpPr>
        <p:spPr>
          <a:xfrm>
            <a:off x="762000" y="1525588"/>
            <a:ext cx="9104313" cy="4570412"/>
          </a:xfrm>
        </p:spPr>
        <p:txBody>
          <a:bodyPr/>
          <a:lstStyle/>
          <a:p>
            <a:r>
              <a:rPr lang="sr-Latn-CS" dirty="0" smtClean="0"/>
              <a:t>Predefinisana akcija za sve tipove aplikacija je </a:t>
            </a:r>
            <a:r>
              <a:rPr lang="en-US" dirty="0" smtClean="0"/>
              <a:t>Monitor</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02" b="1"/>
          <a:stretch/>
        </p:blipFill>
        <p:spPr>
          <a:xfrm>
            <a:off x="326678" y="2008212"/>
            <a:ext cx="7272808" cy="51944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sr-Latn-CS" dirty="0" smtClean="0"/>
              <a:t>Globalna polisa </a:t>
            </a:r>
            <a:r>
              <a:rPr lang="en-US" dirty="0" smtClean="0"/>
              <a:t/>
            </a:r>
            <a:br>
              <a:rPr lang="en-US" dirty="0" smtClean="0"/>
            </a:br>
            <a:r>
              <a:rPr lang="en-US" i="1" dirty="0" smtClean="0"/>
              <a:t>Objects settings</a:t>
            </a:r>
          </a:p>
        </p:txBody>
      </p:sp>
      <p:sp>
        <p:nvSpPr>
          <p:cNvPr id="17411" name="Content Placeholder 2"/>
          <p:cNvSpPr>
            <a:spLocks noGrp="1"/>
          </p:cNvSpPr>
          <p:nvPr>
            <p:ph idx="1"/>
          </p:nvPr>
        </p:nvSpPr>
        <p:spPr/>
        <p:txBody>
          <a:bodyPr/>
          <a:lstStyle/>
          <a:p>
            <a:r>
              <a:rPr lang="sr-Latn-CS" dirty="0" smtClean="0"/>
              <a:t>Sve se dozvoljava</a:t>
            </a:r>
            <a:endParaRPr lang="en-US" dirty="0" smtClean="0"/>
          </a:p>
          <a:p>
            <a:endParaRPr lang="en-US" dirty="0" smtClean="0"/>
          </a:p>
        </p:txBody>
      </p:sp>
      <p:sp>
        <p:nvSpPr>
          <p:cNvPr id="4" name="TextBox 3"/>
          <p:cNvSpPr txBox="1"/>
          <p:nvPr/>
        </p:nvSpPr>
        <p:spPr>
          <a:xfrm rot="1924738">
            <a:off x="946150" y="2038350"/>
            <a:ext cx="1714500" cy="2954338"/>
          </a:xfrm>
          <a:prstGeom prst="rect">
            <a:avLst/>
          </a:prstGeom>
          <a:noFill/>
        </p:spPr>
        <p:txBody>
          <a:bodyPr wrap="none">
            <a:spAutoFit/>
          </a:bodyPr>
          <a:lstStyle/>
          <a:p>
            <a:pPr eaLnBrk="0" hangingPunct="0">
              <a:defRPr/>
            </a:pPr>
            <a:r>
              <a:rPr lang="en-US" sz="1800" b="1" dirty="0">
                <a:solidFill>
                  <a:srgbClr val="000000"/>
                </a:solidFill>
                <a:latin typeface="+mn-lt"/>
              </a:rPr>
              <a:t>Archives</a:t>
            </a:r>
          </a:p>
          <a:p>
            <a:pPr eaLnBrk="0" hangingPunct="0">
              <a:defRPr/>
            </a:pPr>
            <a:r>
              <a:rPr lang="en-US" sz="1000" dirty="0">
                <a:solidFill>
                  <a:srgbClr val="000000"/>
                </a:solidFill>
                <a:latin typeface="Times" charset="0"/>
              </a:rPr>
              <a:t> </a:t>
            </a:r>
            <a:r>
              <a:rPr lang="en-US" sz="1200" dirty="0">
                <a:solidFill>
                  <a:srgbClr val="000000"/>
                </a:solidFill>
                <a:latin typeface="Times" charset="0"/>
              </a:rPr>
              <a:t>ARC</a:t>
            </a:r>
          </a:p>
          <a:p>
            <a:pPr eaLnBrk="0" hangingPunct="0">
              <a:defRPr/>
            </a:pPr>
            <a:r>
              <a:rPr lang="en-US" sz="1200" dirty="0">
                <a:solidFill>
                  <a:srgbClr val="000000"/>
                </a:solidFill>
                <a:latin typeface="Times" charset="0"/>
              </a:rPr>
              <a:t> ARJ</a:t>
            </a:r>
          </a:p>
          <a:p>
            <a:pPr eaLnBrk="0" hangingPunct="0">
              <a:defRPr/>
            </a:pPr>
            <a:r>
              <a:rPr lang="en-US" sz="1200" dirty="0">
                <a:solidFill>
                  <a:srgbClr val="000000"/>
                </a:solidFill>
                <a:latin typeface="Times" charset="0"/>
              </a:rPr>
              <a:t> </a:t>
            </a:r>
            <a:r>
              <a:rPr lang="en-US" sz="1200" dirty="0" err="1">
                <a:solidFill>
                  <a:srgbClr val="000000"/>
                </a:solidFill>
                <a:latin typeface="Times" charset="0"/>
              </a:rPr>
              <a:t>BinHex</a:t>
            </a:r>
            <a:endParaRPr lang="en-US" sz="1200" dirty="0">
              <a:solidFill>
                <a:srgbClr val="000000"/>
              </a:solidFill>
              <a:latin typeface="Times" charset="0"/>
            </a:endParaRPr>
          </a:p>
          <a:p>
            <a:pPr eaLnBrk="0" hangingPunct="0">
              <a:defRPr/>
            </a:pPr>
            <a:r>
              <a:rPr lang="en-US" sz="1200" dirty="0">
                <a:solidFill>
                  <a:srgbClr val="000000"/>
                </a:solidFill>
                <a:latin typeface="Times" charset="0"/>
              </a:rPr>
              <a:t> BZIP2</a:t>
            </a:r>
          </a:p>
          <a:p>
            <a:pPr eaLnBrk="0" hangingPunct="0">
              <a:defRPr/>
            </a:pPr>
            <a:r>
              <a:rPr lang="en-US" sz="1200" dirty="0">
                <a:solidFill>
                  <a:srgbClr val="000000"/>
                </a:solidFill>
                <a:latin typeface="Times" charset="0"/>
              </a:rPr>
              <a:t> CPIO</a:t>
            </a:r>
          </a:p>
          <a:p>
            <a:pPr eaLnBrk="0" hangingPunct="0">
              <a:defRPr/>
            </a:pPr>
            <a:r>
              <a:rPr lang="en-US" sz="1200" dirty="0">
                <a:solidFill>
                  <a:srgbClr val="000000"/>
                </a:solidFill>
                <a:latin typeface="Times" charset="0"/>
              </a:rPr>
              <a:t> GZIP</a:t>
            </a:r>
          </a:p>
          <a:p>
            <a:pPr eaLnBrk="0" hangingPunct="0">
              <a:defRPr/>
            </a:pPr>
            <a:r>
              <a:rPr lang="en-US" sz="1200" dirty="0">
                <a:solidFill>
                  <a:srgbClr val="000000"/>
                </a:solidFill>
                <a:latin typeface="Times" charset="0"/>
              </a:rPr>
              <a:t> LHA</a:t>
            </a:r>
          </a:p>
          <a:p>
            <a:pPr eaLnBrk="0" hangingPunct="0">
              <a:defRPr/>
            </a:pPr>
            <a:r>
              <a:rPr lang="en-US" sz="1200" dirty="0">
                <a:solidFill>
                  <a:srgbClr val="000000"/>
                </a:solidFill>
                <a:latin typeface="Times" charset="0"/>
              </a:rPr>
              <a:t> LHARC</a:t>
            </a:r>
          </a:p>
          <a:p>
            <a:pPr eaLnBrk="0" hangingPunct="0">
              <a:defRPr/>
            </a:pPr>
            <a:r>
              <a:rPr lang="en-US" sz="1200" dirty="0">
                <a:solidFill>
                  <a:srgbClr val="000000"/>
                </a:solidFill>
                <a:latin typeface="Times" charset="0"/>
              </a:rPr>
              <a:t> Microsoft CAB</a:t>
            </a:r>
          </a:p>
          <a:p>
            <a:pPr eaLnBrk="0" hangingPunct="0">
              <a:defRPr/>
            </a:pPr>
            <a:r>
              <a:rPr lang="en-US" sz="1200" dirty="0">
                <a:solidFill>
                  <a:srgbClr val="000000"/>
                </a:solidFill>
                <a:latin typeface="Times" charset="0"/>
              </a:rPr>
              <a:t> RAR</a:t>
            </a:r>
          </a:p>
          <a:p>
            <a:pPr eaLnBrk="0" hangingPunct="0">
              <a:defRPr/>
            </a:pPr>
            <a:r>
              <a:rPr lang="en-US" sz="1200" dirty="0">
                <a:solidFill>
                  <a:srgbClr val="000000"/>
                </a:solidFill>
                <a:latin typeface="Times" charset="0"/>
              </a:rPr>
              <a:t> </a:t>
            </a:r>
            <a:r>
              <a:rPr lang="en-US" sz="1200" dirty="0" err="1">
                <a:solidFill>
                  <a:srgbClr val="000000"/>
                </a:solidFill>
                <a:latin typeface="Times" charset="0"/>
              </a:rPr>
              <a:t>StuffIt</a:t>
            </a:r>
            <a:endParaRPr lang="en-US" sz="1200" dirty="0">
              <a:solidFill>
                <a:srgbClr val="000000"/>
              </a:solidFill>
              <a:latin typeface="Times" charset="0"/>
            </a:endParaRPr>
          </a:p>
          <a:p>
            <a:pPr eaLnBrk="0" hangingPunct="0">
              <a:defRPr/>
            </a:pPr>
            <a:r>
              <a:rPr lang="en-US" sz="1200" dirty="0">
                <a:solidFill>
                  <a:srgbClr val="000000"/>
                </a:solidFill>
                <a:latin typeface="Times" charset="0"/>
              </a:rPr>
              <a:t> TAR</a:t>
            </a:r>
          </a:p>
          <a:p>
            <a:pPr eaLnBrk="0" hangingPunct="0">
              <a:defRPr/>
            </a:pPr>
            <a:r>
              <a:rPr lang="en-US" sz="1200" dirty="0">
                <a:solidFill>
                  <a:srgbClr val="000000"/>
                </a:solidFill>
                <a:latin typeface="Times" charset="0"/>
              </a:rPr>
              <a:t> Compress Archive (Z)</a:t>
            </a:r>
          </a:p>
          <a:p>
            <a:pPr eaLnBrk="0" hangingPunct="0">
              <a:defRPr/>
            </a:pPr>
            <a:r>
              <a:rPr lang="en-US" sz="1200" dirty="0">
                <a:solidFill>
                  <a:srgbClr val="000000"/>
                </a:solidFill>
                <a:latin typeface="Times" charset="0"/>
              </a:rPr>
              <a:t> ZIP Archive</a:t>
            </a:r>
          </a:p>
        </p:txBody>
      </p:sp>
      <p:sp>
        <p:nvSpPr>
          <p:cNvPr id="5" name="TextBox 4"/>
          <p:cNvSpPr txBox="1"/>
          <p:nvPr/>
        </p:nvSpPr>
        <p:spPr>
          <a:xfrm rot="19815056">
            <a:off x="3351213" y="2265363"/>
            <a:ext cx="2524125" cy="1477962"/>
          </a:xfrm>
          <a:prstGeom prst="rect">
            <a:avLst/>
          </a:prstGeom>
          <a:noFill/>
        </p:spPr>
        <p:txBody>
          <a:bodyPr wrap="none">
            <a:spAutoFit/>
          </a:bodyPr>
          <a:lstStyle/>
          <a:p>
            <a:pPr eaLnBrk="0" hangingPunct="0">
              <a:defRPr/>
            </a:pPr>
            <a:r>
              <a:rPr lang="en-US" sz="1800" b="1" dirty="0">
                <a:solidFill>
                  <a:srgbClr val="000000"/>
                </a:solidFill>
                <a:latin typeface="+mn-lt"/>
              </a:rPr>
              <a:t>Document Types</a:t>
            </a:r>
          </a:p>
          <a:p>
            <a:pPr eaLnBrk="0" hangingPunct="0">
              <a:defRPr/>
            </a:pPr>
            <a:r>
              <a:rPr lang="en-US" sz="1000" dirty="0">
                <a:solidFill>
                  <a:srgbClr val="000000"/>
                </a:solidFill>
                <a:latin typeface="+mn-lt"/>
              </a:rPr>
              <a:t> </a:t>
            </a:r>
            <a:r>
              <a:rPr lang="en-US" sz="1200" dirty="0">
                <a:solidFill>
                  <a:srgbClr val="000000"/>
                </a:solidFill>
                <a:latin typeface="+mn-lt"/>
              </a:rPr>
              <a:t>Microsoft Office</a:t>
            </a:r>
          </a:p>
          <a:p>
            <a:pPr eaLnBrk="0" hangingPunct="0">
              <a:defRPr/>
            </a:pPr>
            <a:r>
              <a:rPr lang="en-US" sz="1200" dirty="0">
                <a:solidFill>
                  <a:srgbClr val="000000"/>
                </a:solidFill>
                <a:latin typeface="+mn-lt"/>
              </a:rPr>
              <a:t> </a:t>
            </a:r>
            <a:r>
              <a:rPr lang="en-US" sz="1200" dirty="0" err="1">
                <a:solidFill>
                  <a:srgbClr val="000000"/>
                </a:solidFill>
                <a:latin typeface="+mn-lt"/>
              </a:rPr>
              <a:t>FrameMaker</a:t>
            </a:r>
            <a:r>
              <a:rPr lang="en-US" sz="1200" dirty="0">
                <a:solidFill>
                  <a:srgbClr val="000000"/>
                </a:solidFill>
                <a:latin typeface="+mn-lt"/>
              </a:rPr>
              <a:t> Document (FM)</a:t>
            </a:r>
          </a:p>
          <a:p>
            <a:pPr eaLnBrk="0" hangingPunct="0">
              <a:defRPr/>
            </a:pPr>
            <a:r>
              <a:rPr lang="en-US" sz="1200" dirty="0">
                <a:solidFill>
                  <a:srgbClr val="000000"/>
                </a:solidFill>
                <a:latin typeface="+mn-lt"/>
              </a:rPr>
              <a:t> Portable Document Format (PDF)</a:t>
            </a:r>
          </a:p>
          <a:p>
            <a:pPr eaLnBrk="0" hangingPunct="0">
              <a:defRPr/>
            </a:pPr>
            <a:r>
              <a:rPr lang="en-US" sz="1200" dirty="0">
                <a:solidFill>
                  <a:srgbClr val="000000"/>
                </a:solidFill>
                <a:latin typeface="+mn-lt"/>
              </a:rPr>
              <a:t> PostScript Document (PS)</a:t>
            </a:r>
          </a:p>
          <a:p>
            <a:pPr eaLnBrk="0" hangingPunct="0">
              <a:defRPr/>
            </a:pPr>
            <a:r>
              <a:rPr lang="en-US" sz="1200" dirty="0">
                <a:solidFill>
                  <a:srgbClr val="000000"/>
                </a:solidFill>
                <a:latin typeface="+mn-lt"/>
              </a:rPr>
              <a:t> Rich Text Format (RTF)</a:t>
            </a:r>
          </a:p>
          <a:p>
            <a:pPr eaLnBrk="0" hangingPunct="0">
              <a:defRPr/>
            </a:pPr>
            <a:r>
              <a:rPr lang="en-US" sz="1200" dirty="0">
                <a:solidFill>
                  <a:srgbClr val="000000"/>
                </a:solidFill>
                <a:latin typeface="+mn-lt"/>
              </a:rPr>
              <a:t> XML Document (XML)</a:t>
            </a:r>
          </a:p>
        </p:txBody>
      </p:sp>
      <p:sp>
        <p:nvSpPr>
          <p:cNvPr id="6" name="Rectangle 5"/>
          <p:cNvSpPr/>
          <p:nvPr/>
        </p:nvSpPr>
        <p:spPr>
          <a:xfrm rot="1362189">
            <a:off x="6745288" y="2317750"/>
            <a:ext cx="2157412" cy="1292225"/>
          </a:xfrm>
          <a:prstGeom prst="rect">
            <a:avLst/>
          </a:prstGeom>
        </p:spPr>
        <p:txBody>
          <a:bodyPr>
            <a:spAutoFit/>
          </a:bodyPr>
          <a:lstStyle/>
          <a:p>
            <a:pPr eaLnBrk="0" hangingPunct="0">
              <a:defRPr/>
            </a:pPr>
            <a:r>
              <a:rPr lang="en-US" sz="1800" b="1" dirty="0">
                <a:solidFill>
                  <a:srgbClr val="000000"/>
                </a:solidFill>
                <a:latin typeface="+mn-lt"/>
              </a:rPr>
              <a:t>Executable Code</a:t>
            </a:r>
          </a:p>
          <a:p>
            <a:pPr eaLnBrk="0" hangingPunct="0">
              <a:defRPr/>
            </a:pPr>
            <a:r>
              <a:rPr lang="en-US" sz="1200" dirty="0">
                <a:solidFill>
                  <a:srgbClr val="000000"/>
                </a:solidFill>
                <a:latin typeface="Times" charset="0"/>
              </a:rPr>
              <a:t> ActiveX Plugin</a:t>
            </a:r>
          </a:p>
          <a:p>
            <a:pPr eaLnBrk="0" hangingPunct="0">
              <a:defRPr/>
            </a:pPr>
            <a:r>
              <a:rPr lang="en-US" sz="1200" dirty="0">
                <a:solidFill>
                  <a:srgbClr val="000000"/>
                </a:solidFill>
                <a:latin typeface="Times" charset="0"/>
              </a:rPr>
              <a:t> Windows Executable</a:t>
            </a:r>
          </a:p>
          <a:p>
            <a:pPr eaLnBrk="0" hangingPunct="0">
              <a:defRPr/>
            </a:pPr>
            <a:r>
              <a:rPr lang="en-US" sz="1200" dirty="0">
                <a:solidFill>
                  <a:srgbClr val="000000"/>
                </a:solidFill>
                <a:latin typeface="Times" charset="0"/>
              </a:rPr>
              <a:t> Java Program</a:t>
            </a:r>
          </a:p>
          <a:p>
            <a:pPr eaLnBrk="0" hangingPunct="0">
              <a:defRPr/>
            </a:pPr>
            <a:r>
              <a:rPr lang="en-US" sz="1200" dirty="0">
                <a:solidFill>
                  <a:srgbClr val="000000"/>
                </a:solidFill>
                <a:latin typeface="Times" charset="0"/>
              </a:rPr>
              <a:t> UNIX Executable</a:t>
            </a:r>
          </a:p>
          <a:p>
            <a:pPr eaLnBrk="0" hangingPunct="0">
              <a:defRPr/>
            </a:pPr>
            <a:r>
              <a:rPr lang="en-US" sz="1200" dirty="0">
                <a:solidFill>
                  <a:srgbClr val="000000"/>
                </a:solidFill>
                <a:latin typeface="Times" charset="0"/>
              </a:rPr>
              <a:t> Mozilla/Firefox Extension</a:t>
            </a:r>
          </a:p>
        </p:txBody>
      </p:sp>
      <p:sp>
        <p:nvSpPr>
          <p:cNvPr id="7" name="TextBox 6"/>
          <p:cNvSpPr txBox="1"/>
          <p:nvPr/>
        </p:nvSpPr>
        <p:spPr>
          <a:xfrm rot="915087">
            <a:off x="2047875" y="4892675"/>
            <a:ext cx="1800225" cy="554038"/>
          </a:xfrm>
          <a:prstGeom prst="rect">
            <a:avLst/>
          </a:prstGeom>
          <a:noFill/>
        </p:spPr>
        <p:txBody>
          <a:bodyPr wrap="none">
            <a:spAutoFit/>
          </a:bodyPr>
          <a:lstStyle/>
          <a:p>
            <a:pPr eaLnBrk="0" hangingPunct="0">
              <a:defRPr/>
            </a:pPr>
            <a:r>
              <a:rPr lang="en-US" sz="1800" b="1" dirty="0">
                <a:solidFill>
                  <a:srgbClr val="000000"/>
                </a:solidFill>
                <a:latin typeface="+mn-lt"/>
              </a:rPr>
              <a:t>Installers</a:t>
            </a:r>
          </a:p>
          <a:p>
            <a:pPr eaLnBrk="0" hangingPunct="0">
              <a:defRPr/>
            </a:pPr>
            <a:r>
              <a:rPr lang="en-US" sz="1000" dirty="0">
                <a:solidFill>
                  <a:srgbClr val="000000"/>
                </a:solidFill>
                <a:latin typeface="+mn-lt"/>
              </a:rPr>
              <a:t> </a:t>
            </a:r>
            <a:r>
              <a:rPr lang="en-US" sz="1200" dirty="0">
                <a:solidFill>
                  <a:srgbClr val="000000"/>
                </a:solidFill>
                <a:latin typeface="+mn-lt"/>
              </a:rPr>
              <a:t>UNIX/LINUX Packages</a:t>
            </a:r>
          </a:p>
        </p:txBody>
      </p:sp>
      <p:sp>
        <p:nvSpPr>
          <p:cNvPr id="8" name="TextBox 7"/>
          <p:cNvSpPr txBox="1"/>
          <p:nvPr/>
        </p:nvSpPr>
        <p:spPr>
          <a:xfrm rot="20535583">
            <a:off x="6013450" y="4867275"/>
            <a:ext cx="3841750" cy="1108075"/>
          </a:xfrm>
          <a:prstGeom prst="rect">
            <a:avLst/>
          </a:prstGeom>
          <a:noFill/>
        </p:spPr>
        <p:txBody>
          <a:bodyPr wrap="none">
            <a:spAutoFit/>
          </a:bodyPr>
          <a:lstStyle/>
          <a:p>
            <a:pPr eaLnBrk="0" hangingPunct="0">
              <a:defRPr/>
            </a:pPr>
            <a:r>
              <a:rPr lang="en-US" sz="1800" b="1" dirty="0">
                <a:solidFill>
                  <a:srgbClr val="000000"/>
                </a:solidFill>
                <a:latin typeface="+mn-lt"/>
              </a:rPr>
              <a:t>Media</a:t>
            </a:r>
          </a:p>
          <a:p>
            <a:pPr eaLnBrk="0" hangingPunct="0">
              <a:defRPr/>
            </a:pPr>
            <a:r>
              <a:rPr lang="en-US" sz="1000" dirty="0">
                <a:solidFill>
                  <a:srgbClr val="000000"/>
                </a:solidFill>
                <a:latin typeface="+mn-lt"/>
              </a:rPr>
              <a:t> </a:t>
            </a:r>
            <a:r>
              <a:rPr lang="en-US" sz="1200" dirty="0">
                <a:solidFill>
                  <a:srgbClr val="000000"/>
                </a:solidFill>
                <a:latin typeface="+mn-lt"/>
              </a:rPr>
              <a:t>Audio</a:t>
            </a:r>
          </a:p>
          <a:p>
            <a:pPr eaLnBrk="0" hangingPunct="0">
              <a:defRPr/>
            </a:pPr>
            <a:r>
              <a:rPr lang="en-US" sz="1200" dirty="0">
                <a:solidFill>
                  <a:srgbClr val="000000"/>
                </a:solidFill>
                <a:latin typeface="+mn-lt"/>
              </a:rPr>
              <a:t> Streaming Media</a:t>
            </a:r>
          </a:p>
          <a:p>
            <a:pPr eaLnBrk="0" hangingPunct="0">
              <a:defRPr/>
            </a:pPr>
            <a:r>
              <a:rPr lang="en-US" sz="1200" dirty="0">
                <a:solidFill>
                  <a:srgbClr val="000000"/>
                </a:solidFill>
                <a:latin typeface="+mn-lt"/>
              </a:rPr>
              <a:t> Video</a:t>
            </a:r>
          </a:p>
          <a:p>
            <a:pPr eaLnBrk="0" hangingPunct="0">
              <a:defRPr/>
            </a:pPr>
            <a:r>
              <a:rPr lang="en-US" sz="1200" dirty="0">
                <a:solidFill>
                  <a:srgbClr val="000000"/>
                </a:solidFill>
                <a:latin typeface="+mn-lt"/>
              </a:rPr>
              <a:t> Photographic Image Processing Formats (TIFF/PSD)</a:t>
            </a:r>
          </a:p>
        </p:txBody>
      </p:sp>
      <p:sp>
        <p:nvSpPr>
          <p:cNvPr id="9" name="TextBox 8"/>
          <p:cNvSpPr txBox="1"/>
          <p:nvPr/>
        </p:nvSpPr>
        <p:spPr>
          <a:xfrm rot="19600136">
            <a:off x="644525" y="5930900"/>
            <a:ext cx="1912938" cy="554038"/>
          </a:xfrm>
          <a:prstGeom prst="rect">
            <a:avLst/>
          </a:prstGeom>
          <a:noFill/>
        </p:spPr>
        <p:txBody>
          <a:bodyPr wrap="none">
            <a:spAutoFit/>
          </a:bodyPr>
          <a:lstStyle/>
          <a:p>
            <a:pPr eaLnBrk="0" hangingPunct="0">
              <a:defRPr/>
            </a:pPr>
            <a:r>
              <a:rPr lang="en-US" sz="1800" b="1" dirty="0">
                <a:solidFill>
                  <a:srgbClr val="000000"/>
                </a:solidFill>
                <a:latin typeface="+mn-lt"/>
              </a:rPr>
              <a:t>P2P Metafiles</a:t>
            </a:r>
          </a:p>
          <a:p>
            <a:pPr eaLnBrk="0" hangingPunct="0">
              <a:defRPr/>
            </a:pPr>
            <a:r>
              <a:rPr lang="en-US" sz="1000" dirty="0">
                <a:solidFill>
                  <a:srgbClr val="000000"/>
                </a:solidFill>
                <a:latin typeface="+mn-lt"/>
              </a:rPr>
              <a:t> </a:t>
            </a:r>
            <a:r>
              <a:rPr lang="en-US" sz="1200" dirty="0" err="1">
                <a:solidFill>
                  <a:srgbClr val="000000"/>
                </a:solidFill>
                <a:latin typeface="+mn-lt"/>
              </a:rPr>
              <a:t>BitTorrent</a:t>
            </a:r>
            <a:r>
              <a:rPr lang="en-US" sz="1200" dirty="0">
                <a:solidFill>
                  <a:srgbClr val="000000"/>
                </a:solidFill>
                <a:latin typeface="+mn-lt"/>
              </a:rPr>
              <a:t> Links (.torrent)</a:t>
            </a:r>
          </a:p>
        </p:txBody>
      </p:sp>
      <p:sp>
        <p:nvSpPr>
          <p:cNvPr id="10" name="TextBox 9"/>
          <p:cNvSpPr txBox="1"/>
          <p:nvPr/>
        </p:nvSpPr>
        <p:spPr>
          <a:xfrm>
            <a:off x="4864100" y="4022725"/>
            <a:ext cx="2220913" cy="923925"/>
          </a:xfrm>
          <a:prstGeom prst="rect">
            <a:avLst/>
          </a:prstGeom>
          <a:noFill/>
        </p:spPr>
        <p:txBody>
          <a:bodyPr wrap="none">
            <a:spAutoFit/>
          </a:bodyPr>
          <a:lstStyle/>
          <a:p>
            <a:pPr eaLnBrk="0" hangingPunct="0">
              <a:defRPr/>
            </a:pPr>
            <a:r>
              <a:rPr lang="en-US" sz="1800" b="1" dirty="0">
                <a:solidFill>
                  <a:srgbClr val="000000"/>
                </a:solidFill>
                <a:latin typeface="+mn-lt"/>
              </a:rPr>
              <a:t>Web Page Content</a:t>
            </a:r>
          </a:p>
          <a:p>
            <a:pPr eaLnBrk="0" hangingPunct="0">
              <a:defRPr/>
            </a:pPr>
            <a:r>
              <a:rPr lang="en-US" sz="1200" dirty="0">
                <a:solidFill>
                  <a:srgbClr val="000000"/>
                </a:solidFill>
                <a:latin typeface="+mn-lt"/>
              </a:rPr>
              <a:t> Flash</a:t>
            </a:r>
          </a:p>
          <a:p>
            <a:pPr eaLnBrk="0" hangingPunct="0">
              <a:defRPr/>
            </a:pPr>
            <a:r>
              <a:rPr lang="en-US" sz="1200" dirty="0">
                <a:solidFill>
                  <a:srgbClr val="000000"/>
                </a:solidFill>
                <a:latin typeface="+mn-lt"/>
              </a:rPr>
              <a:t> JavaScript</a:t>
            </a:r>
          </a:p>
          <a:p>
            <a:pPr eaLnBrk="0" hangingPunct="0">
              <a:defRPr/>
            </a:pPr>
            <a:r>
              <a:rPr lang="en-US" sz="1200" dirty="0">
                <a:solidFill>
                  <a:srgbClr val="000000"/>
                </a:solidFill>
                <a:latin typeface="+mn-lt"/>
              </a:rPr>
              <a:t> All Images</a:t>
            </a:r>
          </a:p>
        </p:txBody>
      </p:sp>
      <p:sp>
        <p:nvSpPr>
          <p:cNvPr id="12" name="TextBox 11"/>
          <p:cNvSpPr txBox="1"/>
          <p:nvPr/>
        </p:nvSpPr>
        <p:spPr>
          <a:xfrm>
            <a:off x="3792538" y="5880100"/>
            <a:ext cx="1762125" cy="554038"/>
          </a:xfrm>
          <a:prstGeom prst="rect">
            <a:avLst/>
          </a:prstGeom>
          <a:noFill/>
        </p:spPr>
        <p:txBody>
          <a:bodyPr>
            <a:spAutoFit/>
          </a:bodyPr>
          <a:lstStyle/>
          <a:p>
            <a:pPr eaLnBrk="0" hangingPunct="0">
              <a:defRPr/>
            </a:pPr>
            <a:r>
              <a:rPr lang="en-US" sz="1800" b="1" dirty="0">
                <a:solidFill>
                  <a:srgbClr val="000000"/>
                </a:solidFill>
                <a:latin typeface="+mn-lt"/>
              </a:rPr>
              <a:t>Miscellaneous</a:t>
            </a:r>
          </a:p>
          <a:p>
            <a:pPr eaLnBrk="0" hangingPunct="0">
              <a:defRPr/>
            </a:pPr>
            <a:r>
              <a:rPr lang="en-US" sz="1200" dirty="0">
                <a:solidFill>
                  <a:srgbClr val="000000"/>
                </a:solidFill>
                <a:latin typeface="+mn-lt"/>
              </a:rPr>
              <a:t>Calendar Data</a:t>
            </a:r>
          </a:p>
        </p:txBody>
      </p:sp>
      <p:sp>
        <p:nvSpPr>
          <p:cNvPr id="13" name="TextBox 12"/>
          <p:cNvSpPr txBox="1"/>
          <p:nvPr/>
        </p:nvSpPr>
        <p:spPr>
          <a:xfrm rot="20939503">
            <a:off x="6961188" y="4352925"/>
            <a:ext cx="3108325" cy="369888"/>
          </a:xfrm>
          <a:prstGeom prst="rect">
            <a:avLst/>
          </a:prstGeom>
          <a:noFill/>
        </p:spPr>
        <p:txBody>
          <a:bodyPr wrap="none">
            <a:spAutoFit/>
          </a:bodyPr>
          <a:lstStyle/>
          <a:p>
            <a:pPr eaLnBrk="0" hangingPunct="0">
              <a:defRPr/>
            </a:pPr>
            <a:r>
              <a:rPr lang="en-US" sz="1800" b="1" dirty="0">
                <a:solidFill>
                  <a:srgbClr val="000000"/>
                </a:solidFill>
                <a:latin typeface="+mn-lt"/>
              </a:rPr>
              <a:t>Define custom MIME types</a:t>
            </a:r>
            <a:endParaRPr lang="en-US" sz="1200" dirty="0">
              <a:solidFill>
                <a:srgbClr val="000000"/>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sr-Latn-CS" dirty="0" smtClean="0"/>
              <a:t>Globalna polisa </a:t>
            </a:r>
            <a:r>
              <a:rPr lang="en-US" dirty="0" smtClean="0"/>
              <a:t/>
            </a:r>
            <a:br>
              <a:rPr lang="en-US" dirty="0" smtClean="0"/>
            </a:br>
            <a:r>
              <a:rPr lang="en-US" i="1" dirty="0" smtClean="0"/>
              <a:t>Reputation and Anti-Malware Settings</a:t>
            </a:r>
            <a:br>
              <a:rPr lang="en-US" i="1" dirty="0" smtClean="0"/>
            </a:br>
            <a:endParaRPr lang="en-US" i="1" dirty="0" smtClean="0"/>
          </a:p>
        </p:txBody>
      </p:sp>
      <p:sp>
        <p:nvSpPr>
          <p:cNvPr id="18435" name="Content Placeholder 2"/>
          <p:cNvSpPr>
            <a:spLocks noGrp="1"/>
          </p:cNvSpPr>
          <p:nvPr>
            <p:ph idx="1"/>
          </p:nvPr>
        </p:nvSpPr>
        <p:spPr/>
        <p:txBody>
          <a:bodyPr/>
          <a:lstStyle/>
          <a:p>
            <a:r>
              <a:rPr lang="en-US" dirty="0" smtClean="0"/>
              <a:t>Anti-Malware </a:t>
            </a:r>
            <a:r>
              <a:rPr lang="sr-Latn-CS" dirty="0" smtClean="0"/>
              <a:t>podešavanja</a:t>
            </a:r>
            <a:r>
              <a:rPr lang="en-US" dirty="0" smtClean="0"/>
              <a:t>– </a:t>
            </a:r>
            <a:r>
              <a:rPr lang="en-US" dirty="0" err="1" smtClean="0"/>
              <a:t>Webroot</a:t>
            </a:r>
            <a:r>
              <a:rPr lang="en-US" dirty="0" smtClean="0"/>
              <a:t> (</a:t>
            </a:r>
            <a:r>
              <a:rPr lang="sr-Latn-CS" dirty="0" smtClean="0"/>
              <a:t>zabranjeno</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WBRS</a:t>
            </a:r>
          </a:p>
          <a:p>
            <a:pPr>
              <a:buFontTx/>
              <a:buNone/>
            </a:pPr>
            <a:endParaRPr lang="en-US" dirty="0" smtClean="0"/>
          </a:p>
        </p:txBody>
      </p:sp>
      <p:sp>
        <p:nvSpPr>
          <p:cNvPr id="7" name="Content Placeholder 2"/>
          <p:cNvSpPr txBox="1">
            <a:spLocks/>
          </p:cNvSpPr>
          <p:nvPr/>
        </p:nvSpPr>
        <p:spPr bwMode="auto">
          <a:xfrm>
            <a:off x="792926" y="1951024"/>
            <a:ext cx="8634413" cy="1357322"/>
          </a:xfrm>
          <a:prstGeom prst="rect">
            <a:avLst/>
          </a:prstGeom>
          <a:noFill/>
          <a:ln w="9525">
            <a:noFill/>
            <a:miter lim="800000"/>
            <a:headEnd/>
            <a:tailEnd/>
          </a:ln>
        </p:spPr>
        <p:txBody>
          <a:bodyPr lIns="101572" tIns="50786" rIns="101572" bIns="50786" numCol="2"/>
          <a:lstStyle/>
          <a:p>
            <a:pPr marL="762000" lvl="1" indent="-280988" defTabSz="1016000" eaLnBrk="0" hangingPunct="0">
              <a:spcBef>
                <a:spcPct val="20000"/>
              </a:spcBef>
              <a:buSzPct val="60000"/>
              <a:buFontTx/>
              <a:buBlip>
                <a:blip r:embed="rId3"/>
              </a:buBlip>
              <a:defRPr/>
            </a:pPr>
            <a:r>
              <a:rPr lang="en-US" sz="2000" kern="0" dirty="0">
                <a:latin typeface="+mn-lt"/>
              </a:rPr>
              <a:t>Dialer</a:t>
            </a:r>
          </a:p>
          <a:p>
            <a:pPr marL="762000" lvl="1" indent="-280988" defTabSz="1016000" eaLnBrk="0" hangingPunct="0">
              <a:spcBef>
                <a:spcPct val="20000"/>
              </a:spcBef>
              <a:buSzPct val="60000"/>
              <a:buFontTx/>
              <a:buBlip>
                <a:blip r:embed="rId3"/>
              </a:buBlip>
              <a:defRPr/>
            </a:pPr>
            <a:r>
              <a:rPr lang="en-US" sz="2000" kern="0" dirty="0">
                <a:latin typeface="+mn-lt"/>
              </a:rPr>
              <a:t>Hijacker</a:t>
            </a:r>
          </a:p>
          <a:p>
            <a:pPr marL="762000" lvl="1" indent="-280988" defTabSz="1016000" eaLnBrk="0" hangingPunct="0">
              <a:spcBef>
                <a:spcPct val="20000"/>
              </a:spcBef>
              <a:buSzPct val="60000"/>
              <a:buFontTx/>
              <a:buBlip>
                <a:blip r:embed="rId3"/>
              </a:buBlip>
              <a:defRPr/>
            </a:pPr>
            <a:r>
              <a:rPr lang="en-US" sz="2000" kern="0" dirty="0">
                <a:latin typeface="+mn-lt"/>
              </a:rPr>
              <a:t>Phishing URL</a:t>
            </a:r>
          </a:p>
          <a:p>
            <a:pPr marL="762000" lvl="1" indent="-280988" defTabSz="1016000" eaLnBrk="0" hangingPunct="0">
              <a:spcBef>
                <a:spcPct val="20000"/>
              </a:spcBef>
              <a:buSzPct val="60000"/>
              <a:buFontTx/>
              <a:buBlip>
                <a:blip r:embed="rId3"/>
              </a:buBlip>
              <a:defRPr/>
            </a:pPr>
            <a:r>
              <a:rPr lang="en-US" sz="2000" kern="0" dirty="0">
                <a:latin typeface="+mn-lt"/>
              </a:rPr>
              <a:t>Trojan Downloader</a:t>
            </a:r>
          </a:p>
          <a:p>
            <a:pPr marL="762000" lvl="1" indent="-280988" defTabSz="1016000" eaLnBrk="0" hangingPunct="0">
              <a:spcBef>
                <a:spcPct val="20000"/>
              </a:spcBef>
              <a:buSzPct val="60000"/>
              <a:buFontTx/>
              <a:buBlip>
                <a:blip r:embed="rId3"/>
              </a:buBlip>
              <a:defRPr/>
            </a:pPr>
            <a:endParaRPr lang="en-US" sz="2000" kern="0" dirty="0">
              <a:latin typeface="+mn-lt"/>
            </a:endParaRPr>
          </a:p>
          <a:p>
            <a:pPr marL="762000" lvl="1" indent="-280988" defTabSz="1016000" eaLnBrk="0" hangingPunct="0">
              <a:spcBef>
                <a:spcPct val="20000"/>
              </a:spcBef>
              <a:buSzPct val="60000"/>
              <a:buFontTx/>
              <a:buBlip>
                <a:blip r:embed="rId3"/>
              </a:buBlip>
              <a:defRPr/>
            </a:pPr>
            <a:endParaRPr lang="en-US" sz="2000" kern="0" dirty="0">
              <a:latin typeface="+mn-lt"/>
            </a:endParaRPr>
          </a:p>
          <a:p>
            <a:pPr marL="762000" lvl="1" indent="-280988" defTabSz="1016000" eaLnBrk="0" hangingPunct="0">
              <a:spcBef>
                <a:spcPct val="20000"/>
              </a:spcBef>
              <a:buSzPct val="60000"/>
              <a:buFontTx/>
              <a:buBlip>
                <a:blip r:embed="rId3"/>
              </a:buBlip>
              <a:defRPr/>
            </a:pPr>
            <a:r>
              <a:rPr lang="en-US" sz="2000" kern="0" dirty="0">
                <a:latin typeface="+mn-lt"/>
              </a:rPr>
              <a:t>Trojan Horse</a:t>
            </a:r>
          </a:p>
          <a:p>
            <a:pPr marL="762000" lvl="1" indent="-280988" defTabSz="1016000" eaLnBrk="0" hangingPunct="0">
              <a:spcBef>
                <a:spcPct val="20000"/>
              </a:spcBef>
              <a:buSzPct val="60000"/>
              <a:buFontTx/>
              <a:buBlip>
                <a:blip r:embed="rId3"/>
              </a:buBlip>
              <a:defRPr/>
            </a:pPr>
            <a:r>
              <a:rPr lang="en-US" sz="2000" kern="0" dirty="0">
                <a:latin typeface="+mn-lt"/>
              </a:rPr>
              <a:t>Trojan Phisher</a:t>
            </a:r>
          </a:p>
          <a:p>
            <a:pPr marL="762000" lvl="1" indent="-280988" defTabSz="1016000" eaLnBrk="0" hangingPunct="0">
              <a:spcBef>
                <a:spcPct val="20000"/>
              </a:spcBef>
              <a:buSzPct val="60000"/>
              <a:buFontTx/>
              <a:buBlip>
                <a:blip r:embed="rId3"/>
              </a:buBlip>
              <a:defRPr/>
            </a:pPr>
            <a:r>
              <a:rPr lang="en-US" sz="2000" kern="0" dirty="0">
                <a:latin typeface="+mn-lt"/>
              </a:rPr>
              <a:t>Worm</a:t>
            </a:r>
          </a:p>
          <a:p>
            <a:pPr marL="762000" lvl="1" indent="-280988" defTabSz="1016000" eaLnBrk="0" hangingPunct="0">
              <a:spcBef>
                <a:spcPct val="20000"/>
              </a:spcBef>
              <a:buSzPct val="60000"/>
              <a:buFontTx/>
              <a:buBlip>
                <a:blip r:embed="rId3"/>
              </a:buBlip>
              <a:defRPr/>
            </a:pPr>
            <a:r>
              <a:rPr lang="en-US" sz="2000" kern="0" dirty="0">
                <a:latin typeface="+mn-lt"/>
              </a:rPr>
              <a:t>Other Malware</a:t>
            </a:r>
          </a:p>
          <a:p>
            <a:pPr marL="762000" lvl="1" indent="-280988" defTabSz="1016000" eaLnBrk="0" hangingPunct="0">
              <a:spcBef>
                <a:spcPct val="20000"/>
              </a:spcBef>
              <a:buSzPct val="60000"/>
              <a:buFontTx/>
              <a:buBlip>
                <a:blip r:embed="rId3"/>
              </a:buBlip>
              <a:defRPr/>
            </a:pPr>
            <a:endParaRPr lang="en-US" sz="2000" kern="0" dirty="0">
              <a:latin typeface="+mn-lt"/>
            </a:endParaRPr>
          </a:p>
          <a:p>
            <a:pPr marL="290513" indent="-290513" defTabSz="1016000" eaLnBrk="0" hangingPunct="0">
              <a:spcBef>
                <a:spcPct val="20000"/>
              </a:spcBef>
              <a:buClr>
                <a:srgbClr val="B4D100"/>
              </a:buClr>
              <a:buSzPct val="80000"/>
              <a:buFontTx/>
              <a:buBlip>
                <a:blip r:embed="rId3"/>
              </a:buBlip>
              <a:defRPr/>
            </a:pPr>
            <a:endParaRPr lang="en-US" sz="2000" kern="0" dirty="0">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109" y="4489799"/>
            <a:ext cx="7145505" cy="205491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Konfiguracija na strani klijenta</a:t>
            </a:r>
            <a:endParaRPr lang="en-US" dirty="0"/>
          </a:p>
        </p:txBody>
      </p:sp>
      <p:sp>
        <p:nvSpPr>
          <p:cNvPr id="3" name="Content Placeholder 2"/>
          <p:cNvSpPr>
            <a:spLocks noGrp="1"/>
          </p:cNvSpPr>
          <p:nvPr>
            <p:ph idx="1"/>
          </p:nvPr>
        </p:nvSpPr>
        <p:spPr>
          <a:xfrm>
            <a:off x="762001" y="1379520"/>
            <a:ext cx="4893270" cy="4570412"/>
          </a:xfrm>
        </p:spPr>
        <p:txBody>
          <a:bodyPr/>
          <a:lstStyle/>
          <a:p>
            <a:r>
              <a:rPr lang="sr-Latn-CS" dirty="0"/>
              <a:t>Ručno podešavanje</a:t>
            </a:r>
            <a:endParaRPr lang="en-US" dirty="0"/>
          </a:p>
          <a:p>
            <a:pPr lvl="1"/>
            <a:r>
              <a:rPr lang="en-US" dirty="0"/>
              <a:t>proxy.amres.ac.rs:8080</a:t>
            </a:r>
          </a:p>
          <a:p>
            <a:pPr lvl="1"/>
            <a:r>
              <a:rPr lang="en-US" dirty="0"/>
              <a:t>round-robin </a:t>
            </a:r>
            <a:r>
              <a:rPr lang="sr-Latn-CS" dirty="0"/>
              <a:t>princip razrešavanja</a:t>
            </a:r>
          </a:p>
          <a:p>
            <a:pPr lvl="1">
              <a:buNone/>
            </a:pPr>
            <a:r>
              <a:rPr lang="sr-Latn-CS" dirty="0"/>
              <a:t>	DNS imena</a:t>
            </a:r>
            <a:endParaRPr lang="en-US" dirty="0"/>
          </a:p>
          <a:p>
            <a:r>
              <a:rPr lang="en-US" dirty="0"/>
              <a:t>Auto-detect proxy </a:t>
            </a:r>
            <a:r>
              <a:rPr lang="sr-Latn-CS" dirty="0"/>
              <a:t>podešavanja</a:t>
            </a:r>
            <a:endParaRPr lang="en-US" dirty="0"/>
          </a:p>
          <a:p>
            <a:pPr lvl="1"/>
            <a:r>
              <a:rPr lang="sr-Latn-CS" dirty="0"/>
              <a:t>WPAD</a:t>
            </a:r>
            <a:r>
              <a:rPr lang="en-US" dirty="0"/>
              <a:t> (Web Proxy </a:t>
            </a:r>
            <a:r>
              <a:rPr lang="en-US" dirty="0" err="1"/>
              <a:t>Autodiscovery</a:t>
            </a:r>
            <a:r>
              <a:rPr lang="en-US" dirty="0"/>
              <a:t> Protocol)</a:t>
            </a:r>
            <a:r>
              <a:rPr lang="sr-Latn-CS" dirty="0"/>
              <a:t> protokol </a:t>
            </a:r>
            <a:endParaRPr lang="en-US" dirty="0"/>
          </a:p>
          <a:p>
            <a:pPr lvl="1"/>
            <a:r>
              <a:rPr lang="en-US" dirty="0"/>
              <a:t>http://wpad.ac.rs/wpad.dat</a:t>
            </a:r>
          </a:p>
          <a:p>
            <a:r>
              <a:rPr lang="sr-Latn-CS" dirty="0"/>
              <a:t>Automatska konfiguracija</a:t>
            </a:r>
            <a:endParaRPr lang="en-US" dirty="0"/>
          </a:p>
          <a:p>
            <a:pPr lvl="1"/>
            <a:r>
              <a:rPr lang="x-none"/>
              <a:t>Upisom URL adrese na kojoj se </a:t>
            </a:r>
            <a:endParaRPr lang="sr-Latn-CS" dirty="0"/>
          </a:p>
          <a:p>
            <a:pPr lvl="1">
              <a:buNone/>
            </a:pPr>
            <a:r>
              <a:rPr lang="sr-Latn-CS" dirty="0"/>
              <a:t>	</a:t>
            </a:r>
            <a:r>
              <a:rPr lang="x-none"/>
              <a:t>nalazi PAC fajl</a:t>
            </a:r>
            <a:endParaRPr lang="en-US" dirty="0"/>
          </a:p>
          <a:p>
            <a:r>
              <a:rPr lang="sr-Latn-CS" dirty="0"/>
              <a:t>Transparenti proxy</a:t>
            </a:r>
          </a:p>
          <a:p>
            <a:pPr lvl="1"/>
            <a:r>
              <a:rPr lang="en-US" dirty="0"/>
              <a:t>WCCP (</a:t>
            </a:r>
            <a:r>
              <a:rPr lang="en-US" i="1" dirty="0"/>
              <a:t>Web Cache Communication Protocol</a:t>
            </a:r>
            <a:r>
              <a:rPr lang="en-US" dirty="0"/>
              <a:t>) </a:t>
            </a:r>
            <a:r>
              <a:rPr lang="sr-Latn-CS" dirty="0"/>
              <a:t>– koristi se za eduroam</a:t>
            </a:r>
            <a:endParaRPr lang="en-US" dirty="0"/>
          </a:p>
          <a:p>
            <a:pPr lvl="1"/>
            <a:r>
              <a:rPr lang="en-US" dirty="0"/>
              <a:t>PBR (</a:t>
            </a:r>
            <a:r>
              <a:rPr lang="en-US" i="1" dirty="0"/>
              <a:t>Policy Based Routing</a:t>
            </a:r>
            <a:r>
              <a:rPr lang="en-US" dirty="0"/>
              <a: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278" y="2154735"/>
            <a:ext cx="3752381" cy="3285715"/>
          </a:xfrm>
          <a:prstGeom prst="rect">
            <a:avLst/>
          </a:prstGeom>
        </p:spPr>
      </p:pic>
      <p:sp>
        <p:nvSpPr>
          <p:cNvPr id="7" name="Rectangle 6"/>
          <p:cNvSpPr/>
          <p:nvPr/>
        </p:nvSpPr>
        <p:spPr bwMode="auto">
          <a:xfrm>
            <a:off x="5943302" y="3797592"/>
            <a:ext cx="3384376" cy="1090940"/>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21" name="Curved Connector 20"/>
          <p:cNvCxnSpPr/>
          <p:nvPr/>
        </p:nvCxnSpPr>
        <p:spPr bwMode="auto">
          <a:xfrm>
            <a:off x="3423022" y="1576164"/>
            <a:ext cx="2520280" cy="2221428"/>
          </a:xfrm>
          <a:prstGeom prst="curvedConnector3">
            <a:avLst>
              <a:gd name="adj1" fmla="val 78752"/>
            </a:avLst>
          </a:prstGeom>
          <a:solidFill>
            <a:schemeClr val="accent1"/>
          </a:solidFill>
          <a:ln w="28575" cap="flat" cmpd="sng" algn="ctr">
            <a:solidFill>
              <a:srgbClr val="92D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Konfiguracija na strani klijenta</a:t>
            </a:r>
            <a:endParaRPr lang="en-US" dirty="0"/>
          </a:p>
        </p:txBody>
      </p:sp>
      <p:sp>
        <p:nvSpPr>
          <p:cNvPr id="3" name="Content Placeholder 2"/>
          <p:cNvSpPr>
            <a:spLocks noGrp="1"/>
          </p:cNvSpPr>
          <p:nvPr>
            <p:ph idx="1"/>
          </p:nvPr>
        </p:nvSpPr>
        <p:spPr>
          <a:xfrm>
            <a:off x="762001" y="1379520"/>
            <a:ext cx="4965276" cy="4570412"/>
          </a:xfrm>
        </p:spPr>
        <p:txBody>
          <a:bodyPr/>
          <a:lstStyle/>
          <a:p>
            <a:r>
              <a:rPr lang="sr-Latn-CS" dirty="0" smtClean="0"/>
              <a:t>Ručno podešavanje</a:t>
            </a:r>
            <a:endParaRPr lang="en-US" dirty="0" smtClean="0"/>
          </a:p>
          <a:p>
            <a:pPr lvl="1"/>
            <a:r>
              <a:rPr lang="en-US" dirty="0" smtClean="0"/>
              <a:t>proxy.amres.ac.rs:8080</a:t>
            </a:r>
          </a:p>
          <a:p>
            <a:pPr lvl="1"/>
            <a:r>
              <a:rPr lang="en-US" dirty="0" smtClean="0"/>
              <a:t>round-robin </a:t>
            </a:r>
            <a:r>
              <a:rPr lang="sr-Latn-CS" dirty="0" smtClean="0"/>
              <a:t>princip razrešavanja</a:t>
            </a:r>
          </a:p>
          <a:p>
            <a:pPr lvl="1">
              <a:buNone/>
            </a:pPr>
            <a:r>
              <a:rPr lang="sr-Latn-CS" dirty="0" smtClean="0"/>
              <a:t>	DNS imena</a:t>
            </a:r>
            <a:endParaRPr lang="en-US" dirty="0" smtClean="0"/>
          </a:p>
          <a:p>
            <a:r>
              <a:rPr lang="en-US" dirty="0" smtClean="0"/>
              <a:t>Auto-detect proxy </a:t>
            </a:r>
            <a:r>
              <a:rPr lang="sr-Latn-CS" dirty="0" smtClean="0"/>
              <a:t>podešavanja</a:t>
            </a:r>
            <a:endParaRPr lang="en-US" dirty="0" smtClean="0"/>
          </a:p>
          <a:p>
            <a:pPr lvl="1"/>
            <a:r>
              <a:rPr lang="sr-Latn-CS" dirty="0" smtClean="0"/>
              <a:t>WPAD</a:t>
            </a:r>
            <a:r>
              <a:rPr lang="en-US" dirty="0" smtClean="0"/>
              <a:t> (</a:t>
            </a:r>
            <a:r>
              <a:rPr lang="en-US" dirty="0"/>
              <a:t>Web Proxy </a:t>
            </a:r>
            <a:r>
              <a:rPr lang="en-US" dirty="0" err="1"/>
              <a:t>Autodiscovery</a:t>
            </a:r>
            <a:r>
              <a:rPr lang="en-US" dirty="0"/>
              <a:t> </a:t>
            </a:r>
            <a:r>
              <a:rPr lang="en-US" dirty="0" smtClean="0"/>
              <a:t>Protocol)</a:t>
            </a:r>
            <a:r>
              <a:rPr lang="sr-Latn-CS" dirty="0" smtClean="0"/>
              <a:t> protokol </a:t>
            </a:r>
            <a:endParaRPr lang="en-US" dirty="0" smtClean="0"/>
          </a:p>
          <a:p>
            <a:pPr lvl="1"/>
            <a:r>
              <a:rPr lang="en-US" dirty="0" smtClean="0"/>
              <a:t>http://wpad.ac.rs/wpad.dat</a:t>
            </a:r>
          </a:p>
          <a:p>
            <a:r>
              <a:rPr lang="sr-Latn-CS" dirty="0" smtClean="0"/>
              <a:t>Automatska konfiguracija</a:t>
            </a:r>
            <a:endParaRPr lang="en-US" dirty="0" smtClean="0"/>
          </a:p>
          <a:p>
            <a:pPr lvl="1"/>
            <a:r>
              <a:rPr lang="x-none" smtClean="0"/>
              <a:t>Upisom URL adrese na kojoj se </a:t>
            </a:r>
            <a:endParaRPr lang="sr-Latn-CS" dirty="0" smtClean="0"/>
          </a:p>
          <a:p>
            <a:pPr lvl="1">
              <a:buNone/>
            </a:pPr>
            <a:r>
              <a:rPr lang="sr-Latn-CS" dirty="0" smtClean="0"/>
              <a:t>	</a:t>
            </a:r>
            <a:r>
              <a:rPr lang="x-none" smtClean="0"/>
              <a:t>nalazi PAC fajl</a:t>
            </a:r>
            <a:endParaRPr lang="en-US" dirty="0" smtClean="0"/>
          </a:p>
          <a:p>
            <a:r>
              <a:rPr lang="sr-Latn-CS" dirty="0" smtClean="0"/>
              <a:t>Transparenti proxy</a:t>
            </a:r>
          </a:p>
          <a:p>
            <a:pPr lvl="1"/>
            <a:r>
              <a:rPr lang="en-US" dirty="0" smtClean="0"/>
              <a:t>WCCP (</a:t>
            </a:r>
            <a:r>
              <a:rPr lang="en-US" i="1" dirty="0"/>
              <a:t>Web Cache Communication Protocol</a:t>
            </a:r>
            <a:r>
              <a:rPr lang="en-US" dirty="0" smtClean="0"/>
              <a:t>) </a:t>
            </a:r>
            <a:r>
              <a:rPr lang="sr-Latn-CS" dirty="0" smtClean="0"/>
              <a:t>– koristi se za eduroam</a:t>
            </a:r>
            <a:endParaRPr lang="en-US" dirty="0" smtClean="0"/>
          </a:p>
          <a:p>
            <a:pPr lvl="1"/>
            <a:r>
              <a:rPr lang="en-US" dirty="0" smtClean="0"/>
              <a:t>PBR (</a:t>
            </a:r>
            <a:r>
              <a:rPr lang="en-US" i="1" dirty="0" smtClean="0"/>
              <a:t>Policy Based Routing</a:t>
            </a:r>
            <a:r>
              <a:rPr lang="en-US"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278" y="2154735"/>
            <a:ext cx="3752381" cy="3285715"/>
          </a:xfrm>
          <a:prstGeom prst="rect">
            <a:avLst/>
          </a:prstGeom>
        </p:spPr>
      </p:pic>
      <p:sp>
        <p:nvSpPr>
          <p:cNvPr id="7" name="Rectangle 6"/>
          <p:cNvSpPr/>
          <p:nvPr/>
        </p:nvSpPr>
        <p:spPr bwMode="auto">
          <a:xfrm>
            <a:off x="5943302" y="3797592"/>
            <a:ext cx="3384376" cy="1090940"/>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277" y="2165555"/>
            <a:ext cx="3752381" cy="3285715"/>
          </a:xfrm>
          <a:prstGeom prst="rect">
            <a:avLst/>
          </a:prstGeom>
        </p:spPr>
      </p:pic>
      <p:sp>
        <p:nvSpPr>
          <p:cNvPr id="12" name="Rectangle 11"/>
          <p:cNvSpPr/>
          <p:nvPr/>
        </p:nvSpPr>
        <p:spPr bwMode="auto">
          <a:xfrm>
            <a:off x="5943302" y="3211641"/>
            <a:ext cx="2880320" cy="585951"/>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276" y="2154735"/>
            <a:ext cx="3752381" cy="3285715"/>
          </a:xfrm>
          <a:prstGeom prst="rect">
            <a:avLst/>
          </a:prstGeom>
        </p:spPr>
      </p:pic>
      <p:sp>
        <p:nvSpPr>
          <p:cNvPr id="17" name="Rectangle 16"/>
          <p:cNvSpPr/>
          <p:nvPr/>
        </p:nvSpPr>
        <p:spPr bwMode="auto">
          <a:xfrm>
            <a:off x="5943302" y="3016324"/>
            <a:ext cx="3384376" cy="195317"/>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11" name="Straight Arrow Connector 10"/>
          <p:cNvCxnSpPr/>
          <p:nvPr/>
        </p:nvCxnSpPr>
        <p:spPr bwMode="auto">
          <a:xfrm>
            <a:off x="4647158" y="3016324"/>
            <a:ext cx="1296144" cy="97658"/>
          </a:xfrm>
          <a:prstGeom prst="straightConnector1">
            <a:avLst/>
          </a:prstGeom>
          <a:solidFill>
            <a:schemeClr val="accent1"/>
          </a:solidFill>
          <a:ln w="28575" cap="flat" cmpd="sng" algn="ctr">
            <a:solidFill>
              <a:srgbClr val="92D050"/>
            </a:solidFill>
            <a:prstDash val="solid"/>
            <a:round/>
            <a:headEnd type="none" w="med" len="med"/>
            <a:tailEnd type="arrow"/>
          </a:ln>
          <a:effectLst/>
        </p:spPr>
      </p:cxnSp>
    </p:spTree>
    <p:extLst>
      <p:ext uri="{BB962C8B-B14F-4D97-AF65-F5344CB8AC3E}">
        <p14:creationId xmlns:p14="http://schemas.microsoft.com/office/powerpoint/2010/main" val="603222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Konfiguracija na strani klijenta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278" y="2154735"/>
            <a:ext cx="3752381" cy="3285715"/>
          </a:xfrm>
          <a:prstGeom prst="rect">
            <a:avLst/>
          </a:prstGeom>
        </p:spPr>
      </p:pic>
      <p:sp>
        <p:nvSpPr>
          <p:cNvPr id="7" name="Rectangle 6"/>
          <p:cNvSpPr/>
          <p:nvPr/>
        </p:nvSpPr>
        <p:spPr bwMode="auto">
          <a:xfrm>
            <a:off x="5943302" y="3797592"/>
            <a:ext cx="3384376" cy="1090940"/>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277" y="2165555"/>
            <a:ext cx="3752381" cy="3285715"/>
          </a:xfrm>
          <a:prstGeom prst="rect">
            <a:avLst/>
          </a:prstGeom>
        </p:spPr>
      </p:pic>
      <p:sp>
        <p:nvSpPr>
          <p:cNvPr id="12" name="Rectangle 11"/>
          <p:cNvSpPr/>
          <p:nvPr/>
        </p:nvSpPr>
        <p:spPr bwMode="auto">
          <a:xfrm>
            <a:off x="5943302" y="3211641"/>
            <a:ext cx="2880320" cy="585951"/>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5" name="Content Placeholder 4"/>
          <p:cNvSpPr>
            <a:spLocks noGrp="1"/>
          </p:cNvSpPr>
          <p:nvPr>
            <p:ph idx="1"/>
          </p:nvPr>
        </p:nvSpPr>
        <p:spPr>
          <a:xfrm>
            <a:off x="762001" y="1360140"/>
            <a:ext cx="4821262" cy="4570412"/>
          </a:xfrm>
        </p:spPr>
        <p:txBody>
          <a:bodyPr/>
          <a:lstStyle/>
          <a:p>
            <a:r>
              <a:rPr lang="sr-Latn-CS" dirty="0"/>
              <a:t>Ručno podešavanje</a:t>
            </a:r>
            <a:endParaRPr lang="en-US" dirty="0"/>
          </a:p>
          <a:p>
            <a:pPr lvl="1"/>
            <a:r>
              <a:rPr lang="en-US" dirty="0"/>
              <a:t>proxy.amres.ac.rs:8080</a:t>
            </a:r>
          </a:p>
          <a:p>
            <a:pPr lvl="1"/>
            <a:r>
              <a:rPr lang="en-US" dirty="0"/>
              <a:t>round-robin </a:t>
            </a:r>
            <a:r>
              <a:rPr lang="sr-Latn-CS" dirty="0"/>
              <a:t>princip razrešavanja</a:t>
            </a:r>
          </a:p>
          <a:p>
            <a:pPr lvl="1">
              <a:buNone/>
            </a:pPr>
            <a:r>
              <a:rPr lang="sr-Latn-CS" dirty="0"/>
              <a:t>	DNS imena</a:t>
            </a:r>
            <a:endParaRPr lang="en-US" dirty="0"/>
          </a:p>
          <a:p>
            <a:r>
              <a:rPr lang="en-US" dirty="0"/>
              <a:t>Auto-detect proxy </a:t>
            </a:r>
            <a:r>
              <a:rPr lang="sr-Latn-CS" dirty="0"/>
              <a:t>podešavanja</a:t>
            </a:r>
            <a:endParaRPr lang="en-US" dirty="0"/>
          </a:p>
          <a:p>
            <a:pPr lvl="1"/>
            <a:r>
              <a:rPr lang="sr-Latn-CS" dirty="0"/>
              <a:t>WPAD</a:t>
            </a:r>
            <a:r>
              <a:rPr lang="en-US" dirty="0"/>
              <a:t> (Web Proxy </a:t>
            </a:r>
            <a:r>
              <a:rPr lang="en-US" dirty="0" err="1"/>
              <a:t>Autodiscovery</a:t>
            </a:r>
            <a:r>
              <a:rPr lang="en-US" dirty="0"/>
              <a:t> Protocol)</a:t>
            </a:r>
            <a:r>
              <a:rPr lang="sr-Latn-CS" dirty="0"/>
              <a:t> protokol </a:t>
            </a:r>
            <a:endParaRPr lang="en-US" dirty="0"/>
          </a:p>
          <a:p>
            <a:pPr lvl="1"/>
            <a:r>
              <a:rPr lang="en-US" dirty="0"/>
              <a:t>http://wpad.ac.rs/wpad.dat</a:t>
            </a:r>
          </a:p>
          <a:p>
            <a:r>
              <a:rPr lang="sr-Latn-CS" dirty="0"/>
              <a:t>Automatska konfiguracija</a:t>
            </a:r>
            <a:endParaRPr lang="en-US" dirty="0"/>
          </a:p>
          <a:p>
            <a:pPr lvl="1"/>
            <a:r>
              <a:rPr lang="x-none"/>
              <a:t>Upisom URL adrese na kojoj se </a:t>
            </a:r>
            <a:endParaRPr lang="sr-Latn-CS" dirty="0"/>
          </a:p>
          <a:p>
            <a:pPr lvl="1">
              <a:buNone/>
            </a:pPr>
            <a:r>
              <a:rPr lang="sr-Latn-CS" dirty="0"/>
              <a:t>	</a:t>
            </a:r>
            <a:r>
              <a:rPr lang="x-none"/>
              <a:t>nalazi PAC fajl</a:t>
            </a:r>
            <a:endParaRPr lang="en-US" dirty="0"/>
          </a:p>
          <a:p>
            <a:r>
              <a:rPr lang="sr-Latn-CS" dirty="0"/>
              <a:t>Transparenti proxy</a:t>
            </a:r>
          </a:p>
          <a:p>
            <a:pPr lvl="1"/>
            <a:r>
              <a:rPr lang="en-US" dirty="0"/>
              <a:t>WCCP (</a:t>
            </a:r>
            <a:r>
              <a:rPr lang="en-US" i="1" dirty="0"/>
              <a:t>Web Cache Communication Protocol</a:t>
            </a:r>
            <a:r>
              <a:rPr lang="en-US" dirty="0"/>
              <a:t>) </a:t>
            </a:r>
            <a:r>
              <a:rPr lang="sr-Latn-CS" dirty="0"/>
              <a:t>– koristi se za eduroam</a:t>
            </a:r>
            <a:endParaRPr lang="en-US" dirty="0"/>
          </a:p>
          <a:p>
            <a:pPr lvl="1"/>
            <a:r>
              <a:rPr lang="en-US" dirty="0"/>
              <a:t>PBR (</a:t>
            </a:r>
            <a:r>
              <a:rPr lang="en-US" i="1" dirty="0"/>
              <a:t>Policy Based Routing</a:t>
            </a:r>
            <a:r>
              <a:rPr lang="en-US" dirty="0"/>
              <a:t>)</a:t>
            </a:r>
          </a:p>
          <a:p>
            <a:endParaRPr lang="en-US" dirty="0"/>
          </a:p>
        </p:txBody>
      </p:sp>
      <p:cxnSp>
        <p:nvCxnSpPr>
          <p:cNvPr id="10" name="Curved Connector 9"/>
          <p:cNvCxnSpPr/>
          <p:nvPr/>
        </p:nvCxnSpPr>
        <p:spPr bwMode="auto">
          <a:xfrm flipV="1">
            <a:off x="3927078" y="3504618"/>
            <a:ext cx="2016224" cy="951866"/>
          </a:xfrm>
          <a:prstGeom prst="curvedConnector3">
            <a:avLst>
              <a:gd name="adj1" fmla="val 62369"/>
            </a:avLst>
          </a:prstGeom>
          <a:solidFill>
            <a:schemeClr val="accent1"/>
          </a:solidFill>
          <a:ln w="28575" cap="flat" cmpd="sng" algn="ctr">
            <a:solidFill>
              <a:srgbClr val="92D050"/>
            </a:solidFill>
            <a:prstDash val="solid"/>
            <a:round/>
            <a:headEnd type="none" w="med" len="med"/>
            <a:tailEnd type="arrow"/>
          </a:ln>
          <a:effectLst/>
        </p:spPr>
      </p:cxnSp>
    </p:spTree>
    <p:extLst>
      <p:ext uri="{BB962C8B-B14F-4D97-AF65-F5344CB8AC3E}">
        <p14:creationId xmlns:p14="http://schemas.microsoft.com/office/powerpoint/2010/main" val="4249709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err="1" smtClean="0"/>
              <a:t>Beogradski</a:t>
            </a:r>
            <a:r>
              <a:rPr lang="en-US" dirty="0" smtClean="0"/>
              <a:t> </a:t>
            </a:r>
            <a:r>
              <a:rPr lang="en-US" dirty="0" err="1" smtClean="0"/>
              <a:t>kampus</a:t>
            </a:r>
            <a:r>
              <a:rPr lang="en-US" dirty="0" smtClean="0"/>
              <a:t> </a:t>
            </a:r>
            <a:br>
              <a:rPr lang="en-US" dirty="0" smtClean="0"/>
            </a:br>
            <a:r>
              <a:rPr lang="sr-Latn-CS" dirty="0" smtClean="0"/>
              <a:t>Keš serveri</a:t>
            </a:r>
            <a:r>
              <a:rPr lang="en-US" dirty="0" smtClean="0"/>
              <a:t>?</a:t>
            </a:r>
          </a:p>
        </p:txBody>
      </p:sp>
      <p:sp>
        <p:nvSpPr>
          <p:cNvPr id="5123" name="Content Placeholder 2"/>
          <p:cNvSpPr>
            <a:spLocks noGrp="1"/>
          </p:cNvSpPr>
          <p:nvPr>
            <p:ph idx="1"/>
          </p:nvPr>
        </p:nvSpPr>
        <p:spPr>
          <a:xfrm>
            <a:off x="762000" y="1525588"/>
            <a:ext cx="8634413" cy="5068887"/>
          </a:xfrm>
        </p:spPr>
        <p:txBody>
          <a:bodyPr/>
          <a:lstStyle/>
          <a:p>
            <a:r>
              <a:rPr lang="sr-Latn-CS" dirty="0" smtClean="0"/>
              <a:t>Do nedavno smo koristili pet Squid p</a:t>
            </a:r>
            <a:r>
              <a:rPr lang="en-US" dirty="0" err="1" smtClean="0"/>
              <a:t>roxy</a:t>
            </a:r>
            <a:r>
              <a:rPr lang="en-US" dirty="0" smtClean="0"/>
              <a:t> server</a:t>
            </a:r>
            <a:r>
              <a:rPr lang="sr-Latn-CS" dirty="0" smtClean="0"/>
              <a:t>a</a:t>
            </a:r>
            <a:r>
              <a:rPr lang="en-US" dirty="0" smtClean="0"/>
              <a:t>.</a:t>
            </a:r>
          </a:p>
          <a:p>
            <a:pPr lvl="1"/>
            <a:r>
              <a:rPr lang="sr-Latn-CS" dirty="0" smtClean="0"/>
              <a:t>Keš serveri </a:t>
            </a:r>
            <a:r>
              <a:rPr lang="en-US" dirty="0" smtClean="0"/>
              <a:t>(</a:t>
            </a:r>
            <a:r>
              <a:rPr lang="sr-Latn-CS" dirty="0" smtClean="0"/>
              <a:t>spori linkovi</a:t>
            </a:r>
            <a:r>
              <a:rPr lang="en-US" dirty="0" smtClean="0"/>
              <a:t> - Hit rate ~30%)</a:t>
            </a:r>
          </a:p>
          <a:p>
            <a:pPr lvl="1"/>
            <a:r>
              <a:rPr lang="en-US" dirty="0" smtClean="0"/>
              <a:t>Free software</a:t>
            </a:r>
          </a:p>
          <a:p>
            <a:pPr lvl="1"/>
            <a:r>
              <a:rPr lang="en-US" dirty="0" err="1" smtClean="0"/>
              <a:t>Kobson</a:t>
            </a:r>
            <a:r>
              <a:rPr lang="en-US" dirty="0" smtClean="0"/>
              <a:t> </a:t>
            </a:r>
            <a:r>
              <a:rPr lang="sr-Latn-CS" dirty="0" smtClean="0"/>
              <a:t>servis </a:t>
            </a:r>
            <a:r>
              <a:rPr lang="en-US" dirty="0" smtClean="0"/>
              <a:t>(</a:t>
            </a:r>
            <a:r>
              <a:rPr lang="sr-Latn-CS" dirty="0" smtClean="0"/>
              <a:t>pristup servisu dozvoljen samo kroz proxy </a:t>
            </a:r>
          </a:p>
          <a:p>
            <a:pPr lvl="1">
              <a:buNone/>
            </a:pPr>
            <a:r>
              <a:rPr lang="sr-Latn-CS" dirty="0" smtClean="0"/>
              <a:t>     servere</a:t>
            </a:r>
            <a:r>
              <a:rPr lang="en-US" dirty="0" smtClean="0"/>
              <a:t>)</a:t>
            </a:r>
          </a:p>
          <a:p>
            <a:pPr lvl="1">
              <a:buNone/>
            </a:pPr>
            <a:endParaRPr lang="en-US" dirty="0" smtClean="0"/>
          </a:p>
          <a:p>
            <a:r>
              <a:rPr lang="en-US" dirty="0" smtClean="0"/>
              <a:t>Problem</a:t>
            </a:r>
            <a:r>
              <a:rPr lang="sr-Latn-CS" dirty="0" smtClean="0"/>
              <a:t>i</a:t>
            </a:r>
            <a:endParaRPr lang="en-US" dirty="0" smtClean="0"/>
          </a:p>
          <a:p>
            <a:pPr lvl="1"/>
            <a:r>
              <a:rPr lang="sr-Latn-CS" dirty="0" smtClean="0"/>
              <a:t>Decentralizovano upravljanje</a:t>
            </a:r>
            <a:endParaRPr lang="en-US" dirty="0" smtClean="0"/>
          </a:p>
          <a:p>
            <a:pPr lvl="1"/>
            <a:r>
              <a:rPr lang="sr-Latn-CS" dirty="0" smtClean="0"/>
              <a:t>Samo jedna osoba zadužena za održavanje servera</a:t>
            </a:r>
            <a:endParaRPr lang="en-US" dirty="0" smtClean="0"/>
          </a:p>
          <a:p>
            <a:pPr lvl="1"/>
            <a:r>
              <a:rPr lang="sr-Latn-CS" dirty="0" smtClean="0"/>
              <a:t>Spor odziv na zahteve korisnika</a:t>
            </a:r>
            <a:endParaRPr lang="en-US" dirty="0" smtClean="0"/>
          </a:p>
          <a:p>
            <a:pPr lvl="1"/>
            <a:r>
              <a:rPr lang="sr-Latn-CS" dirty="0" smtClean="0"/>
              <a:t>Nema dovoljno sigurnosnih opcija</a:t>
            </a:r>
            <a:endParaRPr lang="en-US" dirty="0" smtClean="0"/>
          </a:p>
          <a:p>
            <a:pPr>
              <a:buFontTx/>
              <a:buNone/>
            </a:pPr>
            <a:endParaRPr lang="en-US" dirty="0" smtClean="0"/>
          </a:p>
          <a:p>
            <a:pPr lvl="1"/>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8463582" y="1576164"/>
            <a:ext cx="1513464" cy="1466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Konfiguracija na strani klijenta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278" y="2154735"/>
            <a:ext cx="3752381" cy="3285715"/>
          </a:xfrm>
          <a:prstGeom prst="rect">
            <a:avLst/>
          </a:prstGeom>
        </p:spPr>
      </p:pic>
      <p:sp>
        <p:nvSpPr>
          <p:cNvPr id="7" name="Rectangle 6"/>
          <p:cNvSpPr/>
          <p:nvPr/>
        </p:nvSpPr>
        <p:spPr bwMode="auto">
          <a:xfrm>
            <a:off x="5943302" y="3797592"/>
            <a:ext cx="3384376" cy="1090940"/>
          </a:xfrm>
          <a:prstGeom prst="rect">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277" y="2165555"/>
            <a:ext cx="3752381" cy="3285715"/>
          </a:xfrm>
          <a:prstGeom prst="rect">
            <a:avLst/>
          </a:prstGeom>
        </p:spPr>
      </p:pic>
      <p:sp>
        <p:nvSpPr>
          <p:cNvPr id="5" name="Content Placeholder 4"/>
          <p:cNvSpPr>
            <a:spLocks noGrp="1"/>
          </p:cNvSpPr>
          <p:nvPr>
            <p:ph idx="1"/>
          </p:nvPr>
        </p:nvSpPr>
        <p:spPr>
          <a:xfrm>
            <a:off x="762001" y="1360140"/>
            <a:ext cx="4821262" cy="4570412"/>
          </a:xfrm>
        </p:spPr>
        <p:txBody>
          <a:bodyPr/>
          <a:lstStyle/>
          <a:p>
            <a:r>
              <a:rPr lang="sr-Latn-CS" dirty="0"/>
              <a:t>Ručno podešavanje</a:t>
            </a:r>
            <a:endParaRPr lang="en-US" dirty="0"/>
          </a:p>
          <a:p>
            <a:pPr lvl="1"/>
            <a:r>
              <a:rPr lang="en-US" dirty="0"/>
              <a:t>proxy.amres.ac.rs:8080</a:t>
            </a:r>
          </a:p>
          <a:p>
            <a:pPr lvl="1"/>
            <a:r>
              <a:rPr lang="en-US" dirty="0"/>
              <a:t>round-robin </a:t>
            </a:r>
            <a:r>
              <a:rPr lang="sr-Latn-CS" dirty="0"/>
              <a:t>princip razrešavanja</a:t>
            </a:r>
          </a:p>
          <a:p>
            <a:pPr lvl="1">
              <a:buNone/>
            </a:pPr>
            <a:r>
              <a:rPr lang="sr-Latn-CS" dirty="0"/>
              <a:t>	DNS imena</a:t>
            </a:r>
            <a:endParaRPr lang="en-US" dirty="0"/>
          </a:p>
          <a:p>
            <a:r>
              <a:rPr lang="en-US" dirty="0"/>
              <a:t>Auto-detect proxy </a:t>
            </a:r>
            <a:r>
              <a:rPr lang="sr-Latn-CS" dirty="0"/>
              <a:t>podešavanja</a:t>
            </a:r>
            <a:endParaRPr lang="en-US" dirty="0"/>
          </a:p>
          <a:p>
            <a:pPr lvl="1"/>
            <a:r>
              <a:rPr lang="sr-Latn-CS" dirty="0"/>
              <a:t>WPAD</a:t>
            </a:r>
            <a:r>
              <a:rPr lang="en-US" dirty="0"/>
              <a:t> (Web Proxy </a:t>
            </a:r>
            <a:r>
              <a:rPr lang="en-US" dirty="0" err="1"/>
              <a:t>Autodiscovery</a:t>
            </a:r>
            <a:r>
              <a:rPr lang="en-US" dirty="0"/>
              <a:t> Protocol)</a:t>
            </a:r>
            <a:r>
              <a:rPr lang="sr-Latn-CS" dirty="0"/>
              <a:t> protokol </a:t>
            </a:r>
            <a:endParaRPr lang="en-US" dirty="0"/>
          </a:p>
          <a:p>
            <a:pPr lvl="1"/>
            <a:r>
              <a:rPr lang="en-US" dirty="0"/>
              <a:t>http://wpad.ac.rs/wpad.dat</a:t>
            </a:r>
          </a:p>
          <a:p>
            <a:r>
              <a:rPr lang="sr-Latn-CS" dirty="0"/>
              <a:t>Automatska konfiguracija</a:t>
            </a:r>
            <a:endParaRPr lang="en-US" dirty="0"/>
          </a:p>
          <a:p>
            <a:pPr lvl="1"/>
            <a:r>
              <a:rPr lang="x-none"/>
              <a:t>Upisom URL adrese na kojoj se </a:t>
            </a:r>
            <a:endParaRPr lang="sr-Latn-CS" dirty="0"/>
          </a:p>
          <a:p>
            <a:pPr lvl="1">
              <a:buNone/>
            </a:pPr>
            <a:r>
              <a:rPr lang="sr-Latn-CS" dirty="0"/>
              <a:t>	</a:t>
            </a:r>
            <a:r>
              <a:rPr lang="x-none"/>
              <a:t>nalazi PAC fajl</a:t>
            </a:r>
            <a:endParaRPr lang="en-US" dirty="0"/>
          </a:p>
          <a:p>
            <a:r>
              <a:rPr lang="sr-Latn-CS" dirty="0"/>
              <a:t>Transparenti proxy</a:t>
            </a:r>
          </a:p>
          <a:p>
            <a:pPr lvl="1"/>
            <a:r>
              <a:rPr lang="en-US" dirty="0"/>
              <a:t>WCCP (</a:t>
            </a:r>
            <a:r>
              <a:rPr lang="en-US" i="1" dirty="0"/>
              <a:t>Web Cache Communication Protocol</a:t>
            </a:r>
            <a:r>
              <a:rPr lang="en-US" dirty="0"/>
              <a:t>) </a:t>
            </a:r>
            <a:r>
              <a:rPr lang="sr-Latn-CS" dirty="0"/>
              <a:t>– koristi se za eduroam</a:t>
            </a:r>
            <a:endParaRPr lang="en-US" dirty="0"/>
          </a:p>
          <a:p>
            <a:pPr lvl="1"/>
            <a:r>
              <a:rPr lang="en-US" dirty="0"/>
              <a:t>PBR (</a:t>
            </a:r>
            <a:r>
              <a:rPr lang="en-US" i="1" dirty="0"/>
              <a:t>Policy Based Routing</a:t>
            </a:r>
            <a:r>
              <a:rPr lang="en-US" dirty="0"/>
              <a:t>)</a:t>
            </a:r>
          </a:p>
          <a:p>
            <a:endParaRPr lang="en-US" dirty="0"/>
          </a:p>
        </p:txBody>
      </p:sp>
    </p:spTree>
    <p:extLst>
      <p:ext uri="{BB962C8B-B14F-4D97-AF65-F5344CB8AC3E}">
        <p14:creationId xmlns:p14="http://schemas.microsoft.com/office/powerpoint/2010/main" val="902754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488" y="236512"/>
            <a:ext cx="6705600" cy="965200"/>
          </a:xfrm>
        </p:spPr>
        <p:txBody>
          <a:bodyPr/>
          <a:lstStyle/>
          <a:p>
            <a:r>
              <a:rPr lang="en-US" dirty="0" smtClean="0"/>
              <a:t>Web Proxy </a:t>
            </a:r>
            <a:r>
              <a:rPr lang="en-US" dirty="0" err="1" smtClean="0"/>
              <a:t>Autodiscovery</a:t>
            </a:r>
            <a:r>
              <a:rPr lang="en-US" dirty="0" smtClean="0"/>
              <a:t> Protocol</a:t>
            </a:r>
            <a:br>
              <a:rPr lang="en-US" dirty="0" smtClean="0"/>
            </a:br>
            <a:r>
              <a:rPr lang="en-US" dirty="0" smtClean="0"/>
              <a:t>WPAD</a:t>
            </a:r>
            <a:r>
              <a:rPr lang="sr-Latn-CS" dirty="0" smtClean="0"/>
              <a:t> protokol</a:t>
            </a:r>
            <a:endParaRPr lang="en-US" dirty="0"/>
          </a:p>
        </p:txBody>
      </p:sp>
      <p:sp>
        <p:nvSpPr>
          <p:cNvPr id="3" name="Content Placeholder 2"/>
          <p:cNvSpPr>
            <a:spLocks noGrp="1"/>
          </p:cNvSpPr>
          <p:nvPr>
            <p:ph idx="1"/>
          </p:nvPr>
        </p:nvSpPr>
        <p:spPr>
          <a:xfrm>
            <a:off x="762001" y="1525588"/>
            <a:ext cx="4888710" cy="3425832"/>
          </a:xfrm>
        </p:spPr>
        <p:txBody>
          <a:bodyPr/>
          <a:lstStyle/>
          <a:p>
            <a:pPr>
              <a:buNone/>
            </a:pPr>
            <a:r>
              <a:rPr lang="en-US" sz="1100" dirty="0" smtClean="0"/>
              <a:t>function </a:t>
            </a:r>
            <a:r>
              <a:rPr lang="en-US" sz="1100" dirty="0" err="1" smtClean="0"/>
              <a:t>FindProxyForURL</a:t>
            </a:r>
            <a:r>
              <a:rPr lang="en-US" sz="1100" dirty="0" smtClean="0"/>
              <a:t>(</a:t>
            </a:r>
            <a:r>
              <a:rPr lang="en-US" sz="1100" dirty="0" err="1" smtClean="0"/>
              <a:t>url</a:t>
            </a:r>
            <a:r>
              <a:rPr lang="en-US" sz="1100" dirty="0" smtClean="0"/>
              <a:t>, host) {</a:t>
            </a:r>
          </a:p>
          <a:p>
            <a:pPr>
              <a:buNone/>
            </a:pPr>
            <a:r>
              <a:rPr lang="en-US" sz="1100" dirty="0" smtClean="0"/>
              <a:t>// If URL has no dots in host name, send traffic direct.</a:t>
            </a:r>
          </a:p>
          <a:p>
            <a:pPr>
              <a:buNone/>
            </a:pPr>
            <a:r>
              <a:rPr lang="en-US" sz="1100" dirty="0" smtClean="0"/>
              <a:t>	if (</a:t>
            </a:r>
            <a:r>
              <a:rPr lang="en-US" sz="1100" dirty="0" err="1" smtClean="0"/>
              <a:t>isPlainHostName</a:t>
            </a:r>
            <a:r>
              <a:rPr lang="en-US" sz="1100" dirty="0" smtClean="0"/>
              <a:t>(host))</a:t>
            </a:r>
          </a:p>
          <a:p>
            <a:pPr>
              <a:buNone/>
            </a:pPr>
            <a:r>
              <a:rPr lang="en-US" sz="1100" dirty="0" smtClean="0"/>
              <a:t>		return "DIRECT";</a:t>
            </a:r>
          </a:p>
          <a:p>
            <a:pPr>
              <a:buNone/>
            </a:pPr>
            <a:r>
              <a:rPr lang="en-US" sz="1100" dirty="0" smtClean="0"/>
              <a:t>// If IP address is internal or hostname resolves to internal IP, send direct.</a:t>
            </a:r>
          </a:p>
          <a:p>
            <a:pPr>
              <a:buNone/>
            </a:pPr>
            <a:r>
              <a:rPr lang="en-US" sz="1100" dirty="0" smtClean="0"/>
              <a:t>	</a:t>
            </a:r>
            <a:r>
              <a:rPr lang="en-US" sz="1100" dirty="0" err="1" smtClean="0"/>
              <a:t>var</a:t>
            </a:r>
            <a:r>
              <a:rPr lang="en-US" sz="1100" dirty="0" smtClean="0"/>
              <a:t> </a:t>
            </a:r>
            <a:r>
              <a:rPr lang="en-US" sz="1100" dirty="0" err="1" smtClean="0"/>
              <a:t>resolved_ip</a:t>
            </a:r>
            <a:r>
              <a:rPr lang="en-US" sz="1100" dirty="0" smtClean="0"/>
              <a:t> = </a:t>
            </a:r>
            <a:r>
              <a:rPr lang="en-US" sz="1100" dirty="0" err="1" smtClean="0"/>
              <a:t>dnsResolve</a:t>
            </a:r>
            <a:r>
              <a:rPr lang="en-US" sz="1100" dirty="0" smtClean="0"/>
              <a:t>(host);</a:t>
            </a:r>
          </a:p>
          <a:p>
            <a:pPr>
              <a:buNone/>
            </a:pPr>
            <a:r>
              <a:rPr lang="en-US" sz="1100" dirty="0" smtClean="0"/>
              <a:t>	if (</a:t>
            </a:r>
            <a:r>
              <a:rPr lang="en-US" sz="1100" dirty="0" err="1" smtClean="0"/>
              <a:t>isInNet</a:t>
            </a:r>
            <a:r>
              <a:rPr lang="en-US" sz="1100" dirty="0" smtClean="0"/>
              <a:t>(</a:t>
            </a:r>
            <a:r>
              <a:rPr lang="en-US" sz="1100" dirty="0" err="1" smtClean="0"/>
              <a:t>resolved_ip</a:t>
            </a:r>
            <a:r>
              <a:rPr lang="en-US" sz="1100" dirty="0" smtClean="0"/>
              <a:t>, "147.91.0.0", "255.255.0.0") ||</a:t>
            </a:r>
          </a:p>
          <a:p>
            <a:pPr>
              <a:buNone/>
            </a:pPr>
            <a:r>
              <a:rPr lang="en-US" sz="1100" dirty="0" smtClean="0"/>
              <a:t>		</a:t>
            </a:r>
            <a:r>
              <a:rPr lang="en-US" sz="1100" dirty="0" err="1" smtClean="0"/>
              <a:t>isInNet</a:t>
            </a:r>
            <a:r>
              <a:rPr lang="en-US" sz="1100" dirty="0" smtClean="0"/>
              <a:t>(</a:t>
            </a:r>
            <a:r>
              <a:rPr lang="en-US" sz="1100" dirty="0" err="1" smtClean="0"/>
              <a:t>resolved_ip</a:t>
            </a:r>
            <a:r>
              <a:rPr lang="en-US" sz="1100" dirty="0" smtClean="0"/>
              <a:t>, "160.99.0.0", "255.255.0.0") ||</a:t>
            </a:r>
          </a:p>
          <a:p>
            <a:pPr>
              <a:buNone/>
            </a:pPr>
            <a:r>
              <a:rPr lang="en-US" sz="1100" dirty="0" smtClean="0"/>
              <a:t>		</a:t>
            </a:r>
            <a:r>
              <a:rPr lang="en-US" sz="1100" dirty="0" err="1" smtClean="0"/>
              <a:t>isInNet</a:t>
            </a:r>
            <a:r>
              <a:rPr lang="en-US" sz="1100" dirty="0" smtClean="0"/>
              <a:t>(</a:t>
            </a:r>
            <a:r>
              <a:rPr lang="en-US" sz="1100" dirty="0" err="1" smtClean="0"/>
              <a:t>resolved_ip</a:t>
            </a:r>
            <a:r>
              <a:rPr lang="en-US" sz="1100" dirty="0" smtClean="0"/>
              <a:t>, "91.187.128.0", "255.255.224.0") ||</a:t>
            </a:r>
          </a:p>
          <a:p>
            <a:pPr>
              <a:buNone/>
            </a:pPr>
            <a:r>
              <a:rPr lang="en-US" sz="1100" dirty="0" smtClean="0"/>
              <a:t>		</a:t>
            </a:r>
            <a:r>
              <a:rPr lang="en-US" sz="1100" dirty="0" err="1" smtClean="0"/>
              <a:t>isInNet</a:t>
            </a:r>
            <a:r>
              <a:rPr lang="en-US" sz="1100" dirty="0" smtClean="0"/>
              <a:t>(</a:t>
            </a:r>
            <a:r>
              <a:rPr lang="en-US" sz="1100" dirty="0" err="1" smtClean="0"/>
              <a:t>resolved_ip</a:t>
            </a:r>
            <a:r>
              <a:rPr lang="en-US" sz="1100" dirty="0" smtClean="0"/>
              <a:t>, "10.0.0.0", "255.0.0.0") ||</a:t>
            </a:r>
          </a:p>
          <a:p>
            <a:pPr>
              <a:buNone/>
            </a:pPr>
            <a:r>
              <a:rPr lang="en-US" sz="1100" dirty="0" smtClean="0"/>
              <a:t>		</a:t>
            </a:r>
            <a:r>
              <a:rPr lang="en-US" sz="1100" dirty="0" err="1" smtClean="0"/>
              <a:t>isInNet</a:t>
            </a:r>
            <a:r>
              <a:rPr lang="en-US" sz="1100" dirty="0" smtClean="0"/>
              <a:t>(</a:t>
            </a:r>
            <a:r>
              <a:rPr lang="en-US" sz="1100" dirty="0" err="1" smtClean="0"/>
              <a:t>resolved_ip</a:t>
            </a:r>
            <a:r>
              <a:rPr lang="en-US" sz="1100" dirty="0" smtClean="0"/>
              <a:t>, "172.16.0.0", "255.240.0.0") ||</a:t>
            </a:r>
          </a:p>
          <a:p>
            <a:pPr>
              <a:buNone/>
            </a:pPr>
            <a:r>
              <a:rPr lang="en-US" sz="1100" dirty="0" smtClean="0"/>
              <a:t>		</a:t>
            </a:r>
            <a:r>
              <a:rPr lang="en-US" sz="1100" dirty="0" err="1" smtClean="0"/>
              <a:t>isInNet</a:t>
            </a:r>
            <a:r>
              <a:rPr lang="en-US" sz="1100" dirty="0" smtClean="0"/>
              <a:t>(</a:t>
            </a:r>
            <a:r>
              <a:rPr lang="en-US" sz="1100" dirty="0" err="1" smtClean="0"/>
              <a:t>resolved_ip</a:t>
            </a:r>
            <a:r>
              <a:rPr lang="en-US" sz="1100" dirty="0" smtClean="0"/>
              <a:t>, "192.168.0.0",  "255.255.0.0") ||</a:t>
            </a:r>
          </a:p>
          <a:p>
            <a:pPr>
              <a:buNone/>
            </a:pPr>
            <a:r>
              <a:rPr lang="en-US" sz="1100" dirty="0" smtClean="0"/>
              <a:t>		</a:t>
            </a:r>
            <a:r>
              <a:rPr lang="en-US" sz="1100" dirty="0" err="1" smtClean="0"/>
              <a:t>isInNet</a:t>
            </a:r>
            <a:r>
              <a:rPr lang="en-US" sz="1100" dirty="0" smtClean="0"/>
              <a:t>(</a:t>
            </a:r>
            <a:r>
              <a:rPr lang="en-US" sz="1100" dirty="0" err="1" smtClean="0"/>
              <a:t>resolved_ip</a:t>
            </a:r>
            <a:r>
              <a:rPr lang="en-US" sz="1100" dirty="0" smtClean="0"/>
              <a:t>, "127.0.0.0",  "255.255.255.0"))</a:t>
            </a:r>
          </a:p>
          <a:p>
            <a:pPr>
              <a:buNone/>
            </a:pPr>
            <a:r>
              <a:rPr lang="en-US" sz="1100" dirty="0" smtClean="0"/>
              <a:t>	return "DIRECT";			</a:t>
            </a:r>
          </a:p>
          <a:p>
            <a:pPr>
              <a:buNone/>
            </a:pPr>
            <a:r>
              <a:rPr lang="en-US" sz="1100" dirty="0" smtClean="0"/>
              <a:t>// All other traffic uses below proxies, in fail-over order.</a:t>
            </a:r>
          </a:p>
          <a:p>
            <a:pPr>
              <a:buNone/>
            </a:pPr>
            <a:r>
              <a:rPr lang="en-US" sz="1100" dirty="0" smtClean="0"/>
              <a:t>	return "PROXY proxy.amres.ac.rs:8080; PROXY 147.91.1.41:8080; PROXY 147.91.1.42:8080; PROXY 147.91.1.43:8080; DIRECT";</a:t>
            </a:r>
            <a:endParaRPr lang="en-US" sz="1100" dirty="0"/>
          </a:p>
        </p:txBody>
      </p:sp>
      <p:sp>
        <p:nvSpPr>
          <p:cNvPr id="5" name="Content Placeholder 2"/>
          <p:cNvSpPr txBox="1">
            <a:spLocks/>
          </p:cNvSpPr>
          <p:nvPr/>
        </p:nvSpPr>
        <p:spPr bwMode="auto">
          <a:xfrm>
            <a:off x="5650710" y="1308082"/>
            <a:ext cx="4214843" cy="4570412"/>
          </a:xfrm>
          <a:prstGeom prst="rect">
            <a:avLst/>
          </a:prstGeom>
          <a:noFill/>
          <a:ln w="9525">
            <a:noFill/>
            <a:miter lim="800000"/>
            <a:headEnd/>
            <a:tailEnd/>
          </a:ln>
        </p:spPr>
        <p:txBody>
          <a:bodyPr vert="horz" wrap="square" lIns="101572" tIns="50786" rIns="101572" bIns="50786" numCol="1" anchor="t" anchorCtr="0" compatLnSpc="1">
            <a:prstTxWarp prst="textNoShape">
              <a:avLst/>
            </a:prstTxWarp>
          </a:bodyPr>
          <a:lstStyle/>
          <a:p>
            <a:pPr marL="290513" marR="0" lvl="0" indent="-290513" algn="l" defTabSz="1016000" rtl="0" eaLnBrk="0" fontAlgn="base" latinLnBrk="0" hangingPunct="0">
              <a:lnSpc>
                <a:spcPct val="100000"/>
              </a:lnSpc>
              <a:spcBef>
                <a:spcPct val="20000"/>
              </a:spcBef>
              <a:spcAft>
                <a:spcPct val="0"/>
              </a:spcAft>
              <a:buClr>
                <a:srgbClr val="B4D100"/>
              </a:buClr>
              <a:buSzPct val="80000"/>
              <a:buFontTx/>
              <a:buBlip>
                <a:blip r:embed="rId3"/>
              </a:buBlip>
              <a:tabLst/>
              <a:defRPr/>
            </a:pPr>
            <a:endParaRPr kumimoji="0" lang="en-US" sz="2000" b="0" i="0" u="none" strike="noStrike" kern="0" cap="none" spc="0" normalizeH="0" baseline="0" noProof="0" dirty="0" smtClean="0">
              <a:ln>
                <a:noFill/>
              </a:ln>
              <a:solidFill>
                <a:schemeClr val="tx1"/>
              </a:solidFill>
              <a:effectLst/>
              <a:uLnTx/>
              <a:uFillTx/>
              <a:latin typeface="+mn-lt"/>
            </a:endParaRPr>
          </a:p>
          <a:p>
            <a:pPr marL="290513" indent="-290513" defTabSz="1016000" eaLnBrk="0" hangingPunct="0">
              <a:spcBef>
                <a:spcPct val="20000"/>
              </a:spcBef>
              <a:buClr>
                <a:srgbClr val="B4D100"/>
              </a:buClr>
              <a:buSzPct val="80000"/>
              <a:buBlip>
                <a:blip r:embed="rId3"/>
              </a:buBlip>
              <a:defRPr/>
            </a:pPr>
            <a:r>
              <a:rPr lang="x-none" sz="2000">
                <a:latin typeface="+mn-lt"/>
              </a:rPr>
              <a:t>Za korišćenje WPAD protokola neophodno je da svaki računar ima u IP konfiguraciji ispravno podešen parametar Connection Specific DNS suffix</a:t>
            </a:r>
            <a:endParaRPr lang="sr-Latn-CS" sz="2000" dirty="0">
              <a:latin typeface="+mn-lt"/>
            </a:endParaRPr>
          </a:p>
          <a:p>
            <a:pPr marL="290513" indent="-290513" defTabSz="1016000" eaLnBrk="0" hangingPunct="0">
              <a:spcBef>
                <a:spcPct val="20000"/>
              </a:spcBef>
              <a:buClr>
                <a:srgbClr val="B4D100"/>
              </a:buClr>
              <a:buSzPct val="80000"/>
              <a:buBlip>
                <a:blip r:embed="rId3"/>
              </a:buBlip>
              <a:defRPr/>
            </a:pPr>
            <a:r>
              <a:rPr lang="x-none" sz="2000">
                <a:latin typeface="+mn-lt"/>
              </a:rPr>
              <a:t>WPAD koristi DNS upite u okviru domenskog prostora računara kako bi došao do PAC fajla</a:t>
            </a:r>
            <a:endParaRPr lang="sr-Latn-CS" sz="2000" dirty="0">
              <a:latin typeface="+mn-lt"/>
            </a:endParaRPr>
          </a:p>
          <a:p>
            <a:pPr marL="747713" lvl="1" indent="-290513" defTabSz="1016000" eaLnBrk="0" hangingPunct="0">
              <a:spcBef>
                <a:spcPct val="20000"/>
              </a:spcBef>
              <a:buClr>
                <a:srgbClr val="B4D100"/>
              </a:buClr>
              <a:buSzPct val="80000"/>
              <a:buBlip>
                <a:blip r:embed="rId3"/>
              </a:buBlip>
              <a:defRPr/>
            </a:pPr>
            <a:r>
              <a:rPr lang="en-US" sz="2000" dirty="0" err="1">
                <a:latin typeface="+mn-lt"/>
              </a:rPr>
              <a:t>wpad.rcub.bg.ac.rs</a:t>
            </a:r>
            <a:endParaRPr lang="en-US" sz="2000" dirty="0">
              <a:latin typeface="+mn-lt"/>
            </a:endParaRPr>
          </a:p>
          <a:p>
            <a:pPr marL="747713" lvl="1" indent="-290513" defTabSz="1016000" eaLnBrk="0" hangingPunct="0">
              <a:spcBef>
                <a:spcPct val="20000"/>
              </a:spcBef>
              <a:buClr>
                <a:srgbClr val="B4D100"/>
              </a:buClr>
              <a:buSzPct val="80000"/>
              <a:buFontTx/>
              <a:buBlip>
                <a:blip r:embed="rId3"/>
              </a:buBlip>
            </a:pPr>
            <a:r>
              <a:rPr lang="en-US" sz="2000" dirty="0">
                <a:latin typeface="+mn-lt"/>
              </a:rPr>
              <a:t>w</a:t>
            </a:r>
            <a:r>
              <a:rPr lang="en-US" sz="2000" dirty="0" err="1">
                <a:latin typeface="+mn-lt"/>
              </a:rPr>
              <a:t>pad.bg.ac.rs</a:t>
            </a:r>
            <a:endParaRPr lang="en-US" sz="2000" dirty="0">
              <a:latin typeface="+mn-lt"/>
            </a:endParaRPr>
          </a:p>
          <a:p>
            <a:pPr marL="747713" lvl="1" indent="-290513" defTabSz="1016000" eaLnBrk="0" hangingPunct="0">
              <a:spcBef>
                <a:spcPct val="20000"/>
              </a:spcBef>
              <a:buClr>
                <a:srgbClr val="B4D100"/>
              </a:buClr>
              <a:buSzPct val="80000"/>
              <a:buFontTx/>
              <a:buBlip>
                <a:blip r:embed="rId3"/>
              </a:buBlip>
            </a:pPr>
            <a:r>
              <a:rPr lang="en-US" sz="2000" b="1" dirty="0" err="1">
                <a:latin typeface="+mn-lt"/>
              </a:rPr>
              <a:t>wpad.ac.rs</a:t>
            </a:r>
            <a:endParaRPr lang="en-US" sz="2000" b="1" dirty="0">
              <a:latin typeface="+mn-lt"/>
            </a:endParaRPr>
          </a:p>
        </p:txBody>
      </p:sp>
      <p:sp>
        <p:nvSpPr>
          <p:cNvPr id="6" name="TextBox 5"/>
          <p:cNvSpPr txBox="1"/>
          <p:nvPr/>
        </p:nvSpPr>
        <p:spPr>
          <a:xfrm>
            <a:off x="8008164" y="4571076"/>
            <a:ext cx="428628" cy="523220"/>
          </a:xfrm>
          <a:prstGeom prst="rect">
            <a:avLst/>
          </a:prstGeom>
          <a:noFill/>
        </p:spPr>
        <p:txBody>
          <a:bodyPr wrap="square" rtlCol="0">
            <a:spAutoFit/>
          </a:bodyPr>
          <a:lstStyle/>
          <a:p>
            <a:r>
              <a:rPr lang="en-US" sz="2800" b="1" dirty="0">
                <a:solidFill>
                  <a:srgbClr val="FF0000"/>
                </a:solidFill>
                <a:latin typeface="Wingdings 2" pitchFamily="18" charset="2"/>
              </a:rPr>
              <a:t>O</a:t>
            </a:r>
          </a:p>
        </p:txBody>
      </p:sp>
      <p:sp>
        <p:nvSpPr>
          <p:cNvPr id="7" name="TextBox 6"/>
          <p:cNvSpPr txBox="1"/>
          <p:nvPr/>
        </p:nvSpPr>
        <p:spPr>
          <a:xfrm>
            <a:off x="8579668" y="4213886"/>
            <a:ext cx="428628" cy="523220"/>
          </a:xfrm>
          <a:prstGeom prst="rect">
            <a:avLst/>
          </a:prstGeom>
          <a:noFill/>
        </p:spPr>
        <p:txBody>
          <a:bodyPr wrap="square" rtlCol="0">
            <a:spAutoFit/>
          </a:bodyPr>
          <a:lstStyle/>
          <a:p>
            <a:r>
              <a:rPr lang="en-US" sz="2800" b="1" dirty="0">
                <a:solidFill>
                  <a:srgbClr val="FF0000"/>
                </a:solidFill>
                <a:latin typeface="Wingdings 2" pitchFamily="18" charset="2"/>
              </a:rPr>
              <a:t>O</a:t>
            </a:r>
          </a:p>
        </p:txBody>
      </p:sp>
      <p:sp>
        <p:nvSpPr>
          <p:cNvPr id="8" name="TextBox 7"/>
          <p:cNvSpPr txBox="1"/>
          <p:nvPr/>
        </p:nvSpPr>
        <p:spPr>
          <a:xfrm>
            <a:off x="7722412" y="4951420"/>
            <a:ext cx="428628" cy="523220"/>
          </a:xfrm>
          <a:prstGeom prst="rect">
            <a:avLst/>
          </a:prstGeom>
          <a:noFill/>
        </p:spPr>
        <p:txBody>
          <a:bodyPr wrap="square" rtlCol="0">
            <a:spAutoFit/>
          </a:bodyPr>
          <a:lstStyle/>
          <a:p>
            <a:r>
              <a:rPr lang="en-US" sz="2800" b="1" dirty="0" smtClean="0">
                <a:solidFill>
                  <a:srgbClr val="FF0000"/>
                </a:solidFill>
                <a:latin typeface="Wingdings 2" pitchFamily="18" charset="2"/>
              </a:rPr>
              <a:t>P</a:t>
            </a:r>
            <a:endParaRPr lang="en-US" sz="2800" b="1" dirty="0">
              <a:solidFill>
                <a:srgbClr val="FF0000"/>
              </a:solidFill>
              <a:latin typeface="Wingdings 2" pitchFamily="18" charset="2"/>
            </a:endParaRPr>
          </a:p>
        </p:txBody>
      </p:sp>
      <p:cxnSp>
        <p:nvCxnSpPr>
          <p:cNvPr id="12" name="Straight Arrow Connector 11"/>
          <p:cNvCxnSpPr/>
          <p:nvPr/>
        </p:nvCxnSpPr>
        <p:spPr bwMode="auto">
          <a:xfrm rot="5400000">
            <a:off x="5615785" y="4843469"/>
            <a:ext cx="928694" cy="1588"/>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sr-Latn-CS" dirty="0" smtClean="0"/>
              <a:t>Nadgledanje IronPort uređaja</a:t>
            </a:r>
            <a:endParaRPr lang="en-US" dirty="0" smtClean="0"/>
          </a:p>
        </p:txBody>
      </p:sp>
      <p:sp>
        <p:nvSpPr>
          <p:cNvPr id="20483" name="Content Placeholder 2"/>
          <p:cNvSpPr>
            <a:spLocks noGrp="1"/>
          </p:cNvSpPr>
          <p:nvPr>
            <p:ph idx="1"/>
          </p:nvPr>
        </p:nvSpPr>
        <p:spPr/>
        <p:txBody>
          <a:bodyPr/>
          <a:lstStyle/>
          <a:p>
            <a:r>
              <a:rPr lang="sr-Latn-CS" dirty="0" smtClean="0"/>
              <a:t>Sistem za nadgledanje</a:t>
            </a:r>
            <a:r>
              <a:rPr lang="en-US" dirty="0" smtClean="0"/>
              <a:t>(</a:t>
            </a:r>
            <a:r>
              <a:rPr lang="en-US" dirty="0" err="1" smtClean="0"/>
              <a:t>NetIIS</a:t>
            </a:r>
            <a:r>
              <a:rPr lang="en-US" dirty="0" smtClean="0"/>
              <a:t>)</a:t>
            </a:r>
          </a:p>
          <a:p>
            <a:pPr lvl="1"/>
            <a:r>
              <a:rPr lang="sr-Latn-CS" dirty="0" smtClean="0"/>
              <a:t>Funkcionalnost proxy servera</a:t>
            </a:r>
            <a:r>
              <a:rPr lang="en-US" dirty="0" smtClean="0"/>
              <a:t>(</a:t>
            </a:r>
            <a:r>
              <a:rPr lang="en-US" dirty="0" err="1" smtClean="0"/>
              <a:t>Nagios</a:t>
            </a:r>
            <a:r>
              <a:rPr lang="en-US" dirty="0" smtClean="0"/>
              <a:t> </a:t>
            </a:r>
            <a:r>
              <a:rPr lang="en-US" dirty="0" err="1" smtClean="0"/>
              <a:t>http_check</a:t>
            </a:r>
            <a:r>
              <a:rPr lang="en-US" dirty="0" smtClean="0"/>
              <a:t> </a:t>
            </a:r>
            <a:r>
              <a:rPr lang="en-US" dirty="0" err="1" smtClean="0"/>
              <a:t>plugin</a:t>
            </a:r>
            <a:r>
              <a:rPr lang="en-US" dirty="0" smtClean="0"/>
              <a:t>)</a:t>
            </a:r>
          </a:p>
          <a:p>
            <a:pPr lvl="2"/>
            <a:r>
              <a:rPr lang="sr-Latn-CS" dirty="0" smtClean="0"/>
              <a:t>Minimalno dve web stranice</a:t>
            </a:r>
            <a:endParaRPr lang="en-US" dirty="0" smtClean="0"/>
          </a:p>
          <a:p>
            <a:pPr lvl="2"/>
            <a:r>
              <a:rPr lang="sr-Latn-CS" dirty="0" smtClean="0"/>
              <a:t>Posmatra se vreme odgovora</a:t>
            </a:r>
            <a:endParaRPr lang="en-US" dirty="0" smtClean="0"/>
          </a:p>
          <a:p>
            <a:pPr lvl="1"/>
            <a:r>
              <a:rPr lang="en-US" dirty="0" smtClean="0"/>
              <a:t>CPU </a:t>
            </a:r>
            <a:r>
              <a:rPr lang="sr-Latn-CS" dirty="0" smtClean="0"/>
              <a:t>i memorija</a:t>
            </a:r>
          </a:p>
          <a:p>
            <a:pPr lvl="1"/>
            <a:r>
              <a:rPr lang="sr-Latn-CS" dirty="0" smtClean="0"/>
              <a:t>Dostupnost servera, ping monitor</a:t>
            </a:r>
          </a:p>
          <a:p>
            <a:pPr lvl="1"/>
            <a:r>
              <a:rPr lang="sr-Latn-CS" dirty="0" smtClean="0"/>
              <a:t>Slanje obaveštenja putem email-a</a:t>
            </a:r>
            <a:endParaRPr lang="en-US" dirty="0" smtClean="0"/>
          </a:p>
          <a:p>
            <a:pPr marL="290513" lvl="1" indent="-290513">
              <a:buClr>
                <a:srgbClr val="B4D100"/>
              </a:buClr>
              <a:buSzPct val="80000"/>
            </a:pPr>
            <a:r>
              <a:rPr lang="en-US" dirty="0" err="1" smtClean="0"/>
              <a:t>IronPort</a:t>
            </a:r>
            <a:r>
              <a:rPr lang="sr-Latn-CS" dirty="0" smtClean="0"/>
              <a:t> serveri</a:t>
            </a:r>
            <a:r>
              <a:rPr lang="en-US" dirty="0" smtClean="0"/>
              <a:t> </a:t>
            </a:r>
            <a:r>
              <a:rPr lang="sr-Latn-CS" dirty="0" smtClean="0"/>
              <a:t>imaju svoj sistem za monitorisanje i </a:t>
            </a:r>
            <a:r>
              <a:rPr lang="en-US" dirty="0" err="1" smtClean="0"/>
              <a:t>aktiviranje</a:t>
            </a:r>
            <a:r>
              <a:rPr lang="en-US" dirty="0" smtClean="0"/>
              <a:t> </a:t>
            </a:r>
            <a:r>
              <a:rPr lang="en-US" dirty="0" err="1" smtClean="0"/>
              <a:t>alarma</a:t>
            </a:r>
            <a:endParaRPr lang="en-US" dirty="0" smtClean="0"/>
          </a:p>
          <a:p>
            <a:pPr marL="290513" lvl="1" indent="-290513">
              <a:buClr>
                <a:srgbClr val="B4D100"/>
              </a:buClr>
              <a:buSzPct val="80000"/>
            </a:pPr>
            <a:endParaRPr lang="en-US" dirty="0" smtClean="0"/>
          </a:p>
          <a:p>
            <a:endParaRPr lang="en-US" dirty="0" smtClean="0"/>
          </a:p>
        </p:txBody>
      </p:sp>
      <p:pic>
        <p:nvPicPr>
          <p:cNvPr id="20484" name="Picture 2"/>
          <p:cNvPicPr>
            <a:picLocks noChangeAspect="1" noChangeArrowheads="1"/>
          </p:cNvPicPr>
          <p:nvPr/>
        </p:nvPicPr>
        <p:blipFill>
          <a:blip r:embed="rId3" cstate="print"/>
          <a:srcRect/>
          <a:stretch>
            <a:fillRect/>
          </a:stretch>
        </p:blipFill>
        <p:spPr bwMode="auto">
          <a:xfrm>
            <a:off x="292860" y="4503761"/>
            <a:ext cx="9693275"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sr-Latn-CS" dirty="0" smtClean="0"/>
              <a:t>Analiza logova</a:t>
            </a:r>
            <a:endParaRPr lang="en-US" dirty="0" smtClean="0"/>
          </a:p>
        </p:txBody>
      </p:sp>
      <p:sp>
        <p:nvSpPr>
          <p:cNvPr id="3" name="Content Placeholder 2"/>
          <p:cNvSpPr>
            <a:spLocks noGrp="1"/>
          </p:cNvSpPr>
          <p:nvPr>
            <p:ph idx="1"/>
          </p:nvPr>
        </p:nvSpPr>
        <p:spPr>
          <a:xfrm>
            <a:off x="762000" y="1525588"/>
            <a:ext cx="8890000" cy="4570412"/>
          </a:xfrm>
        </p:spPr>
        <p:txBody>
          <a:bodyPr/>
          <a:lstStyle/>
          <a:p>
            <a:pPr>
              <a:defRPr/>
            </a:pPr>
            <a:r>
              <a:rPr lang="sr-Latn-CS" dirty="0" smtClean="0"/>
              <a:t>Format logova je zasnovan na </a:t>
            </a:r>
            <a:r>
              <a:rPr lang="en-US" dirty="0" smtClean="0"/>
              <a:t>Squid format</a:t>
            </a:r>
            <a:r>
              <a:rPr lang="sr-Latn-CS" dirty="0" smtClean="0"/>
              <a:t>u</a:t>
            </a:r>
            <a:endParaRPr lang="en-US" dirty="0" smtClean="0">
              <a:solidFill>
                <a:schemeClr val="accent6">
                  <a:lumMod val="75000"/>
                </a:schemeClr>
              </a:solidFill>
            </a:endParaRPr>
          </a:p>
          <a:p>
            <a:pPr>
              <a:defRPr/>
            </a:pPr>
            <a:r>
              <a:rPr lang="sr-Latn-CS" dirty="0" smtClean="0"/>
              <a:t>Informacije koje se upisuju u log mogu se podešavati dodatno</a:t>
            </a:r>
            <a:endParaRPr lang="en-US" dirty="0" smtClean="0"/>
          </a:p>
          <a:p>
            <a:pPr>
              <a:defRPr/>
            </a:pPr>
            <a:r>
              <a:rPr lang="en-US" dirty="0" err="1" smtClean="0"/>
              <a:t>IronPort</a:t>
            </a:r>
            <a:r>
              <a:rPr lang="en-US" dirty="0" smtClean="0"/>
              <a:t> </a:t>
            </a:r>
            <a:r>
              <a:rPr lang="sr-Latn-CS" dirty="0" smtClean="0"/>
              <a:t>uređaji čuvaju logove za poslednjih 10 dana</a:t>
            </a:r>
            <a:endParaRPr lang="en-US" dirty="0" smtClean="0"/>
          </a:p>
          <a:p>
            <a:pPr>
              <a:defRPr/>
            </a:pPr>
            <a:r>
              <a:rPr lang="sr-Latn-CS" dirty="0" smtClean="0"/>
              <a:t>Dodatno podešavanje formata logova je neophodno</a:t>
            </a:r>
            <a:endParaRPr lang="en-US" dirty="0" smtClean="0"/>
          </a:p>
          <a:p>
            <a:pPr>
              <a:defRPr/>
            </a:pPr>
            <a:r>
              <a:rPr lang="sr-Latn-CS" dirty="0" smtClean="0"/>
              <a:t>Postoji nekoliko načina analize logova</a:t>
            </a:r>
            <a:endParaRPr lang="en-US" dirty="0" smtClean="0"/>
          </a:p>
          <a:p>
            <a:pPr lvl="1">
              <a:defRPr/>
            </a:pPr>
            <a:r>
              <a:rPr lang="en-US" dirty="0" smtClean="0"/>
              <a:t>IronPort management </a:t>
            </a:r>
            <a:r>
              <a:rPr lang="sr-Latn-CS" dirty="0" smtClean="0"/>
              <a:t>uređaj ima</a:t>
            </a:r>
            <a:r>
              <a:rPr lang="en-US" dirty="0" smtClean="0"/>
              <a:t> </a:t>
            </a:r>
            <a:r>
              <a:rPr lang="sr-Latn-CS" dirty="0" smtClean="0"/>
              <a:t>centralizovani sistem izveštavanja </a:t>
            </a:r>
            <a:r>
              <a:rPr lang="en-US" dirty="0" smtClean="0"/>
              <a:t>(</a:t>
            </a:r>
            <a:r>
              <a:rPr lang="en-US" dirty="0" err="1" smtClean="0"/>
              <a:t>Splunk</a:t>
            </a:r>
            <a:r>
              <a:rPr lang="en-US" dirty="0" smtClean="0"/>
              <a:t> engine) – </a:t>
            </a:r>
            <a:r>
              <a:rPr lang="sr-Latn-CS" dirty="0" smtClean="0"/>
              <a:t>dodatno se kupuje</a:t>
            </a:r>
            <a:endParaRPr lang="en-US" dirty="0" smtClean="0">
              <a:solidFill>
                <a:schemeClr val="accent6">
                  <a:lumMod val="75000"/>
                </a:schemeClr>
              </a:solidFill>
            </a:endParaRPr>
          </a:p>
          <a:p>
            <a:pPr lvl="1">
              <a:defRPr/>
            </a:pPr>
            <a:r>
              <a:rPr lang="sr-Latn-CS" dirty="0" smtClean="0"/>
              <a:t>Svi</a:t>
            </a:r>
            <a:r>
              <a:rPr lang="en-US" dirty="0" smtClean="0"/>
              <a:t> </a:t>
            </a:r>
            <a:r>
              <a:rPr lang="en-US" dirty="0" err="1" smtClean="0"/>
              <a:t>IronPort</a:t>
            </a:r>
            <a:r>
              <a:rPr lang="en-US" dirty="0" smtClean="0"/>
              <a:t>  proxy </a:t>
            </a:r>
            <a:r>
              <a:rPr lang="sr-Latn-CS" dirty="0" smtClean="0"/>
              <a:t>ređaji</a:t>
            </a:r>
            <a:r>
              <a:rPr lang="en-US" dirty="0" smtClean="0"/>
              <a:t> </a:t>
            </a:r>
            <a:r>
              <a:rPr lang="sr-Latn-CS" dirty="0" smtClean="0"/>
              <a:t>imaju svoj</a:t>
            </a:r>
            <a:r>
              <a:rPr lang="en-US" dirty="0" smtClean="0"/>
              <a:t> </a:t>
            </a:r>
            <a:r>
              <a:rPr lang="sr-Latn-CS" dirty="0" smtClean="0"/>
              <a:t>sistem izveštavanja </a:t>
            </a:r>
            <a:r>
              <a:rPr lang="en-US" dirty="0" smtClean="0"/>
              <a:t>(</a:t>
            </a:r>
            <a:r>
              <a:rPr lang="sr-Latn-CS" dirty="0" smtClean="0"/>
              <a:t>distribuirano rešenje</a:t>
            </a:r>
            <a:r>
              <a:rPr lang="en-US" dirty="0" smtClean="0"/>
              <a:t>)</a:t>
            </a:r>
          </a:p>
          <a:p>
            <a:pPr lvl="1">
              <a:defRPr/>
            </a:pPr>
            <a:r>
              <a:rPr lang="en-US" dirty="0" smtClean="0"/>
              <a:t>Sawmill </a:t>
            </a:r>
            <a:r>
              <a:rPr lang="sr-Latn-CS" dirty="0" smtClean="0"/>
              <a:t>za</a:t>
            </a:r>
            <a:r>
              <a:rPr lang="en-US" dirty="0" smtClean="0"/>
              <a:t> IronPort</a:t>
            </a:r>
          </a:p>
        </p:txBody>
      </p:sp>
      <p:pic>
        <p:nvPicPr>
          <p:cNvPr id="21508" name="Picture 2"/>
          <p:cNvPicPr>
            <a:picLocks noChangeAspect="1" noChangeArrowheads="1"/>
          </p:cNvPicPr>
          <p:nvPr/>
        </p:nvPicPr>
        <p:blipFill>
          <a:blip r:embed="rId3" cstate="print"/>
          <a:srcRect/>
          <a:stretch>
            <a:fillRect/>
          </a:stretch>
        </p:blipFill>
        <p:spPr bwMode="auto">
          <a:xfrm>
            <a:off x="8151813" y="1379538"/>
            <a:ext cx="1790700" cy="1735137"/>
          </a:xfrm>
          <a:prstGeom prst="rect">
            <a:avLst/>
          </a:prstGeom>
          <a:noFill/>
          <a:ln w="9525">
            <a:noFill/>
            <a:miter lim="800000"/>
            <a:headEnd/>
            <a:tailEnd/>
          </a:ln>
        </p:spPr>
      </p:pic>
      <p:sp>
        <p:nvSpPr>
          <p:cNvPr id="21509" name="TextBox 5"/>
          <p:cNvSpPr txBox="1">
            <a:spLocks noChangeArrowheads="1"/>
          </p:cNvSpPr>
          <p:nvPr/>
        </p:nvSpPr>
        <p:spPr bwMode="auto">
          <a:xfrm>
            <a:off x="292100" y="5094296"/>
            <a:ext cx="9866313" cy="1754188"/>
          </a:xfrm>
          <a:prstGeom prst="rect">
            <a:avLst/>
          </a:prstGeom>
          <a:noFill/>
          <a:ln w="9525">
            <a:noFill/>
            <a:miter lim="800000"/>
            <a:headEnd/>
            <a:tailEnd/>
          </a:ln>
        </p:spPr>
        <p:txBody>
          <a:bodyPr>
            <a:spAutoFit/>
          </a:bodyPr>
          <a:lstStyle/>
          <a:p>
            <a:pPr marL="0" lvl="1"/>
            <a:r>
              <a:rPr lang="en-US" sz="1800" b="1" dirty="0"/>
              <a:t>1335097134.337 32 147.91.36.35 TCP_REFRESH_HIT/200 695 GET http://www.smedia.rs/img/btnminus.gif - DIRECT/www.smedia.rs image/gif DEFAULT_CASE_11-AMRES_all_to_Internet-AMRES_all-NONE-NONE-NONE-DefaultGroup &lt;IW_news,0.0,"0","-",0,0,0,"1","-",-,-,-,"-","1",-,"-","-",-,-,</a:t>
            </a:r>
            <a:r>
              <a:rPr lang="en-US" sz="1800" b="1" dirty="0" err="1"/>
              <a:t>IW_news,-,"Unknown</a:t>
            </a:r>
            <a:r>
              <a:rPr lang="en-US" sz="1800" b="1" dirty="0"/>
              <a:t>","-","</a:t>
            </a:r>
            <a:r>
              <a:rPr lang="en-US" sz="1800" b="1" dirty="0" err="1"/>
              <a:t>Unknown","Unknown</a:t>
            </a:r>
            <a:r>
              <a:rPr lang="en-US" sz="1800" b="1" dirty="0"/>
              <a:t>","-","-",173.75,0,-,"-","-"&gt; -)</a:t>
            </a:r>
          </a:p>
          <a:p>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Analiza logova</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42702" y="2080220"/>
            <a:ext cx="9314914"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r>
              <a:rPr lang="en-US" dirty="0" smtClean="0"/>
              <a:t>Sawmill </a:t>
            </a:r>
            <a:r>
              <a:rPr lang="en-US" dirty="0" err="1" smtClean="0"/>
              <a:t>sistem</a:t>
            </a:r>
            <a:r>
              <a:rPr lang="en-US" dirty="0" smtClean="0"/>
              <a:t/>
            </a:r>
            <a:br>
              <a:rPr lang="en-US" dirty="0" smtClean="0"/>
            </a:br>
            <a:r>
              <a:rPr lang="sr-Latn-CS" dirty="0" smtClean="0"/>
              <a:t>Prikupljanje fajlova</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85" y="1360139"/>
            <a:ext cx="7272809" cy="526704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Sawmill </a:t>
            </a:r>
            <a:r>
              <a:rPr lang="en-US" dirty="0" err="1"/>
              <a:t>sistem</a:t>
            </a:r>
            <a:r>
              <a:rPr lang="sr-Latn-CS" dirty="0" smtClean="0"/>
              <a:t/>
            </a:r>
            <a:br>
              <a:rPr lang="sr-Latn-CS" dirty="0" smtClean="0"/>
            </a:br>
            <a:r>
              <a:rPr lang="sr-Latn-CS" dirty="0" smtClean="0"/>
              <a:t>Veličina fajlova</a:t>
            </a:r>
            <a:endParaRPr lang="en-US" dirty="0" smtClean="0"/>
          </a:p>
        </p:txBody>
      </p:sp>
      <p:graphicFrame>
        <p:nvGraphicFramePr>
          <p:cNvPr id="4" name="Chart 3"/>
          <p:cNvGraphicFramePr/>
          <p:nvPr/>
        </p:nvGraphicFramePr>
        <p:xfrm>
          <a:off x="364298" y="1808148"/>
          <a:ext cx="9501254" cy="47149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455" t="12871" r="5888" b="10664"/>
          <a:stretch/>
        </p:blipFill>
        <p:spPr>
          <a:xfrm>
            <a:off x="1982862" y="4344677"/>
            <a:ext cx="3284525" cy="1623975"/>
          </a:xfrm>
          <a:prstGeom prst="rect">
            <a:avLst/>
          </a:prstGeom>
        </p:spPr>
      </p:pic>
      <p:sp>
        <p:nvSpPr>
          <p:cNvPr id="23555" name="Title 1"/>
          <p:cNvSpPr>
            <a:spLocks noGrp="1"/>
          </p:cNvSpPr>
          <p:nvPr>
            <p:ph type="title"/>
          </p:nvPr>
        </p:nvSpPr>
        <p:spPr/>
        <p:txBody>
          <a:bodyPr/>
          <a:lstStyle/>
          <a:p>
            <a:r>
              <a:rPr lang="en-US" dirty="0" smtClean="0"/>
              <a:t>Sawmill </a:t>
            </a:r>
            <a:r>
              <a:rPr lang="en-US" dirty="0" err="1" smtClean="0"/>
              <a:t>sistem</a:t>
            </a:r>
            <a:endParaRPr lang="en-US" dirty="0" smtClean="0"/>
          </a:p>
        </p:txBody>
      </p:sp>
      <p:sp>
        <p:nvSpPr>
          <p:cNvPr id="23556" name="Content Placeholder 2"/>
          <p:cNvSpPr>
            <a:spLocks noGrp="1"/>
          </p:cNvSpPr>
          <p:nvPr>
            <p:ph idx="1"/>
          </p:nvPr>
        </p:nvSpPr>
        <p:spPr>
          <a:xfrm>
            <a:off x="762000" y="1525588"/>
            <a:ext cx="9032114" cy="2640014"/>
          </a:xfrm>
        </p:spPr>
        <p:txBody>
          <a:bodyPr/>
          <a:lstStyle/>
          <a:p>
            <a:r>
              <a:rPr lang="sr-Latn-CS" dirty="0" smtClean="0"/>
              <a:t>Za svaku instituciju na Sawmill-u se kreira profil</a:t>
            </a:r>
            <a:endParaRPr lang="x-none" smtClean="0"/>
          </a:p>
          <a:p>
            <a:r>
              <a:rPr lang="x-none" smtClean="0"/>
              <a:t>Svaki profil ima svoju </a:t>
            </a:r>
            <a:r>
              <a:rPr lang="sr-Latn-CS" dirty="0" smtClean="0"/>
              <a:t>bazu podataka </a:t>
            </a:r>
            <a:r>
              <a:rPr lang="x-none" smtClean="0"/>
              <a:t>u kojoj se nalaze informacije o aktivnostima </a:t>
            </a:r>
            <a:r>
              <a:rPr lang="sr-Latn-CS" dirty="0" smtClean="0"/>
              <a:t>korisnika </a:t>
            </a:r>
            <a:endParaRPr lang="x-none" smtClean="0"/>
          </a:p>
          <a:p>
            <a:r>
              <a:rPr lang="sr-Latn-CS" dirty="0" smtClean="0"/>
              <a:t>Kada se administratori institucija uloguju na Sawmill imaju pristup samo profilu svoje institucije</a:t>
            </a:r>
          </a:p>
          <a:p>
            <a:r>
              <a:rPr lang="sr-Latn-CS" dirty="0" smtClean="0"/>
              <a:t>Administratori mogu da generišu izveštaje o aktivnostima svojih korisnika koji se popunjavaju informacijama iz baze posmatranog profila institucije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36437" y="5824636"/>
            <a:ext cx="7143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ardrop 10"/>
          <p:cNvSpPr/>
          <p:nvPr/>
        </p:nvSpPr>
        <p:spPr bwMode="auto">
          <a:xfrm rot="11273986">
            <a:off x="1686511" y="3951223"/>
            <a:ext cx="3977075" cy="2249259"/>
          </a:xfrm>
          <a:prstGeom prst="teardrop">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sr-Latn-CS" dirty="0" smtClean="0"/>
              <a:t>Problemi</a:t>
            </a:r>
            <a:endParaRPr lang="en-US" dirty="0" smtClean="0"/>
          </a:p>
        </p:txBody>
      </p:sp>
      <p:sp>
        <p:nvSpPr>
          <p:cNvPr id="25603" name="Content Placeholder 2"/>
          <p:cNvSpPr>
            <a:spLocks noGrp="1"/>
          </p:cNvSpPr>
          <p:nvPr>
            <p:ph idx="1"/>
          </p:nvPr>
        </p:nvSpPr>
        <p:spPr>
          <a:xfrm>
            <a:off x="762000" y="1525587"/>
            <a:ext cx="8634413" cy="6091237"/>
          </a:xfrm>
        </p:spPr>
        <p:txBody>
          <a:bodyPr/>
          <a:lstStyle/>
          <a:p>
            <a:r>
              <a:rPr lang="sr-Latn-CS" dirty="0" smtClean="0"/>
              <a:t>IronPort problemi</a:t>
            </a:r>
            <a:endParaRPr lang="en-US" dirty="0" smtClean="0"/>
          </a:p>
          <a:p>
            <a:pPr lvl="1"/>
            <a:r>
              <a:rPr lang="sr-Latn-CS" dirty="0" smtClean="0"/>
              <a:t> Nedostatak scheduling sistema (crontab)</a:t>
            </a:r>
          </a:p>
          <a:p>
            <a:pPr lvl="2"/>
            <a:r>
              <a:rPr lang="en-US" dirty="0" err="1" smtClean="0"/>
              <a:t>Pokretanje</a:t>
            </a:r>
            <a:r>
              <a:rPr lang="en-US" dirty="0" smtClean="0"/>
              <a:t> </a:t>
            </a:r>
            <a:r>
              <a:rPr lang="sr-Latn-CS" dirty="0" smtClean="0"/>
              <a:t>SCP mehaniz</a:t>
            </a:r>
            <a:r>
              <a:rPr lang="en-US" dirty="0" smtClean="0"/>
              <a:t>ma</a:t>
            </a:r>
            <a:r>
              <a:rPr lang="sr-Latn-CS" dirty="0" smtClean="0"/>
              <a:t> radi backup-ovanja</a:t>
            </a:r>
            <a:r>
              <a:rPr lang="en-US" dirty="0" smtClean="0"/>
              <a:t> </a:t>
            </a:r>
            <a:r>
              <a:rPr lang="en-US" dirty="0" err="1" smtClean="0"/>
              <a:t>logova</a:t>
            </a:r>
            <a:endParaRPr lang="sr-Latn-CS" dirty="0" smtClean="0"/>
          </a:p>
          <a:p>
            <a:pPr lvl="1"/>
            <a:r>
              <a:rPr lang="sr-Latn-CS" dirty="0" smtClean="0"/>
              <a:t>Problemi sa hardverom</a:t>
            </a:r>
            <a:endParaRPr lang="en-US" dirty="0" smtClean="0"/>
          </a:p>
          <a:p>
            <a:pPr lvl="2"/>
            <a:r>
              <a:rPr lang="sr-Latn-CS" dirty="0" smtClean="0"/>
              <a:t>Zamena diska</a:t>
            </a:r>
            <a:endParaRPr lang="en-US" dirty="0" smtClean="0"/>
          </a:p>
          <a:p>
            <a:pPr lvl="2"/>
            <a:r>
              <a:rPr lang="sr-Latn-CS" dirty="0" smtClean="0"/>
              <a:t>Zamenjen management uređaj</a:t>
            </a:r>
            <a:endParaRPr lang="en-US" dirty="0" smtClean="0"/>
          </a:p>
          <a:p>
            <a:pPr lvl="1"/>
            <a:r>
              <a:rPr lang="sr-Latn-CS" dirty="0" smtClean="0"/>
              <a:t>Problemi sa </a:t>
            </a:r>
            <a:r>
              <a:rPr lang="en-US" dirty="0" err="1" smtClean="0"/>
              <a:t>AsyncOS</a:t>
            </a:r>
            <a:r>
              <a:rPr lang="en-US" dirty="0" smtClean="0"/>
              <a:t> </a:t>
            </a:r>
            <a:r>
              <a:rPr lang="sr-Latn-CS" dirty="0" smtClean="0"/>
              <a:t>operativnim sistemom</a:t>
            </a:r>
            <a:endParaRPr lang="en-US" dirty="0" smtClean="0"/>
          </a:p>
          <a:p>
            <a:pPr lvl="2"/>
            <a:r>
              <a:rPr lang="sr-Latn-CS" dirty="0" smtClean="0"/>
              <a:t>Za računanje </a:t>
            </a:r>
            <a:r>
              <a:rPr lang="en-US" dirty="0" smtClean="0"/>
              <a:t>WBRS </a:t>
            </a:r>
            <a:r>
              <a:rPr lang="sr-Latn-CS" dirty="0" smtClean="0"/>
              <a:t>korišćene ip adrese </a:t>
            </a:r>
            <a:r>
              <a:rPr lang="en-US" dirty="0" smtClean="0"/>
              <a:t>proxy </a:t>
            </a:r>
            <a:r>
              <a:rPr lang="sr-Latn-CS" dirty="0" smtClean="0"/>
              <a:t>servera</a:t>
            </a:r>
            <a:endParaRPr lang="en-US" dirty="0" smtClean="0"/>
          </a:p>
          <a:p>
            <a:pPr lvl="2"/>
            <a:r>
              <a:rPr lang="en-US" dirty="0" smtClean="0"/>
              <a:t>CAB </a:t>
            </a:r>
            <a:r>
              <a:rPr lang="sr-Latn-CS" dirty="0" smtClean="0"/>
              <a:t>fajlovi su dovodili do preopterećenja CPU</a:t>
            </a:r>
            <a:endParaRPr lang="en-US" dirty="0" smtClean="0"/>
          </a:p>
          <a:p>
            <a:pPr lvl="2"/>
            <a:r>
              <a:rPr lang="sr-Latn-CS" dirty="0" smtClean="0"/>
              <a:t>Pogrešna klasifikacija web stranica</a:t>
            </a:r>
          </a:p>
          <a:p>
            <a:r>
              <a:rPr lang="sr-Latn-CS" dirty="0" smtClean="0"/>
              <a:t>Sawmill problemi</a:t>
            </a:r>
          </a:p>
          <a:p>
            <a:pPr lvl="1"/>
            <a:r>
              <a:rPr lang="sr-Latn-CS" dirty="0" smtClean="0"/>
              <a:t>S</a:t>
            </a:r>
            <a:r>
              <a:rPr lang="en-US" dirty="0" smtClean="0"/>
              <a:t>p</a:t>
            </a:r>
            <a:r>
              <a:rPr lang="sr-Latn-CS" dirty="0" smtClean="0"/>
              <a:t>ore performanse</a:t>
            </a:r>
          </a:p>
          <a:p>
            <a:pPr lvl="1"/>
            <a:r>
              <a:rPr lang="sr-Latn-CS" dirty="0" smtClean="0"/>
              <a:t>Sawmill je nedostupan tokom procesiranja log fajlova</a:t>
            </a:r>
            <a:endParaRPr lang="en-US" dirty="0" smtClean="0"/>
          </a:p>
          <a:p>
            <a:r>
              <a:rPr lang="sr-Latn-CS" b="1" dirty="0"/>
              <a:t>Neophodna popularizacija servisa</a:t>
            </a:r>
          </a:p>
          <a:p>
            <a:pPr lvl="1"/>
            <a:endParaRPr lang="sr-Latn-CS" dirty="0" smtClean="0"/>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uTorrent</a:t>
            </a:r>
            <a:r>
              <a:rPr lang="en-US" dirty="0" smtClean="0"/>
              <a:t> problem</a:t>
            </a:r>
            <a:endParaRPr lang="en-US" dirty="0"/>
          </a:p>
        </p:txBody>
      </p:sp>
      <p:sp>
        <p:nvSpPr>
          <p:cNvPr id="3" name="Content Placeholder 2"/>
          <p:cNvSpPr>
            <a:spLocks noGrp="1"/>
          </p:cNvSpPr>
          <p:nvPr>
            <p:ph idx="1"/>
          </p:nvPr>
        </p:nvSpPr>
        <p:spPr>
          <a:xfrm>
            <a:off x="507174" y="1525588"/>
            <a:ext cx="8889237" cy="4570412"/>
          </a:xfrm>
        </p:spPr>
        <p:txBody>
          <a:bodyPr/>
          <a:lstStyle/>
          <a:p>
            <a:r>
              <a:rPr lang="en-US" dirty="0" smtClean="0"/>
              <a:t>Mozilla Firefox </a:t>
            </a:r>
            <a:r>
              <a:rPr lang="en-US" dirty="0" err="1" smtClean="0"/>
              <a:t>plugin</a:t>
            </a:r>
            <a:endParaRPr lang="en-US" dirty="0" smtClean="0"/>
          </a:p>
          <a:p>
            <a:r>
              <a:rPr lang="sr-Latn-CS" dirty="0" smtClean="0"/>
              <a:t>Zahtevi ka</a:t>
            </a:r>
            <a:r>
              <a:rPr lang="en-US" dirty="0" smtClean="0"/>
              <a:t> 127.0.0.1 </a:t>
            </a:r>
            <a:r>
              <a:rPr lang="sr-Latn-CS" dirty="0" smtClean="0"/>
              <a:t>adresi su išli preko proxy </a:t>
            </a:r>
          </a:p>
          <a:p>
            <a:pPr>
              <a:buNone/>
            </a:pPr>
            <a:r>
              <a:rPr lang="sr-Latn-CS" dirty="0" smtClean="0"/>
              <a:t>	servera</a:t>
            </a:r>
            <a:endParaRPr lang="en-US" dirty="0" smtClean="0"/>
          </a:p>
          <a:p>
            <a:r>
              <a:rPr lang="sr-Latn-CS" dirty="0" smtClean="0"/>
              <a:t>Povećana veličina log fajlova </a:t>
            </a:r>
            <a:r>
              <a:rPr lang="en-US" dirty="0" smtClean="0"/>
              <a:t>(30%)</a:t>
            </a:r>
          </a:p>
          <a:p>
            <a:r>
              <a:rPr lang="sr-Latn-CS" dirty="0" smtClean="0"/>
              <a:t>Poraslo opterećenje </a:t>
            </a:r>
            <a:r>
              <a:rPr lang="en-US" dirty="0" smtClean="0"/>
              <a:t>CPU </a:t>
            </a:r>
            <a:r>
              <a:rPr lang="sr-Latn-CS" dirty="0" smtClean="0"/>
              <a:t>i memorije proxy servera</a:t>
            </a:r>
            <a:endParaRPr lang="en-US" dirty="0" smtClean="0"/>
          </a:p>
          <a:p>
            <a:r>
              <a:rPr lang="sr-Latn-CS" dirty="0" smtClean="0"/>
              <a:t>Korisnici skriveni iza NAT-a</a:t>
            </a:r>
            <a:endParaRPr lang="en-US" dirty="0"/>
          </a:p>
        </p:txBody>
      </p:sp>
      <p:pic>
        <p:nvPicPr>
          <p:cNvPr id="55299" name="Picture 3"/>
          <p:cNvPicPr>
            <a:picLocks noChangeAspect="1" noChangeArrowheads="1"/>
          </p:cNvPicPr>
          <p:nvPr/>
        </p:nvPicPr>
        <p:blipFill>
          <a:blip r:embed="rId3" cstate="print"/>
          <a:srcRect/>
          <a:stretch>
            <a:fillRect/>
          </a:stretch>
        </p:blipFill>
        <p:spPr bwMode="auto">
          <a:xfrm>
            <a:off x="640227" y="3879850"/>
            <a:ext cx="9177997" cy="2571768"/>
          </a:xfrm>
          <a:prstGeom prst="rect">
            <a:avLst/>
          </a:prstGeom>
          <a:noFill/>
          <a:ln w="9525">
            <a:noFill/>
            <a:miter lim="800000"/>
            <a:headEnd/>
            <a:tailEnd/>
          </a:ln>
          <a:effectLst/>
        </p:spPr>
      </p:pic>
      <p:sp>
        <p:nvSpPr>
          <p:cNvPr id="6" name="Rounded Rectangle 5"/>
          <p:cNvSpPr/>
          <p:nvPr/>
        </p:nvSpPr>
        <p:spPr bwMode="auto">
          <a:xfrm>
            <a:off x="507174" y="4308478"/>
            <a:ext cx="9358378" cy="500066"/>
          </a:xfrm>
          <a:prstGeom prst="roundRect">
            <a:avLst/>
          </a:prstGeom>
          <a:solidFill>
            <a:srgbClr val="FF0000">
              <a:alpha val="6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aphicFrame>
        <p:nvGraphicFramePr>
          <p:cNvPr id="7" name="Chart 6"/>
          <p:cNvGraphicFramePr/>
          <p:nvPr/>
        </p:nvGraphicFramePr>
        <p:xfrm>
          <a:off x="6365090" y="1450958"/>
          <a:ext cx="3309946" cy="250033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sr-Latn-CS" dirty="0" smtClean="0"/>
              <a:t>Nabavka IronPort proxy servera</a:t>
            </a:r>
            <a:endParaRPr lang="en-US" dirty="0" smtClean="0"/>
          </a:p>
        </p:txBody>
      </p:sp>
      <p:sp>
        <p:nvSpPr>
          <p:cNvPr id="6147" name="Content Placeholder 2"/>
          <p:cNvSpPr>
            <a:spLocks noGrp="1"/>
          </p:cNvSpPr>
          <p:nvPr>
            <p:ph idx="1"/>
          </p:nvPr>
        </p:nvSpPr>
        <p:spPr/>
        <p:txBody>
          <a:bodyPr/>
          <a:lstStyle/>
          <a:p>
            <a:r>
              <a:rPr lang="sr-Latn-CS" dirty="0" smtClean="0"/>
              <a:t>Projekat povezivanja škola</a:t>
            </a:r>
            <a:endParaRPr lang="en-US" dirty="0" smtClean="0"/>
          </a:p>
          <a:p>
            <a:r>
              <a:rPr lang="sr-Latn-CS" dirty="0" smtClean="0"/>
              <a:t>Povezivanje više od 2000 škola na Internet</a:t>
            </a:r>
            <a:endParaRPr lang="en-US" dirty="0" smtClean="0"/>
          </a:p>
          <a:p>
            <a:r>
              <a:rPr lang="sr-Latn-CS" dirty="0" smtClean="0"/>
              <a:t>Sigurna pristup Internetu za decu</a:t>
            </a:r>
            <a:endParaRPr lang="en-US" dirty="0" smtClean="0"/>
          </a:p>
          <a:p>
            <a:r>
              <a:rPr lang="sr-Latn-CS" dirty="0" smtClean="0"/>
              <a:t>Reakcija vlade:</a:t>
            </a:r>
            <a:endParaRPr lang="en-US" dirty="0" smtClean="0"/>
          </a:p>
          <a:p>
            <a:pPr lvl="1"/>
            <a:r>
              <a:rPr lang="en-US" dirty="0" smtClean="0"/>
              <a:t>6 </a:t>
            </a:r>
            <a:r>
              <a:rPr lang="en-US" dirty="0" err="1" smtClean="0"/>
              <a:t>IronPort</a:t>
            </a:r>
            <a:r>
              <a:rPr lang="en-US" dirty="0" smtClean="0"/>
              <a:t> S670 Web security </a:t>
            </a:r>
            <a:r>
              <a:rPr lang="sr-Latn-CS" dirty="0" smtClean="0"/>
              <a:t>uređaja</a:t>
            </a:r>
            <a:endParaRPr lang="en-US" dirty="0" smtClean="0"/>
          </a:p>
          <a:p>
            <a:pPr lvl="1"/>
            <a:r>
              <a:rPr lang="en-US" dirty="0" smtClean="0"/>
              <a:t>2 </a:t>
            </a:r>
            <a:r>
              <a:rPr lang="en-US" dirty="0" err="1" smtClean="0"/>
              <a:t>IronPort</a:t>
            </a:r>
            <a:r>
              <a:rPr lang="en-US" dirty="0" smtClean="0"/>
              <a:t> C370 Email security </a:t>
            </a:r>
            <a:r>
              <a:rPr lang="sr-Latn-CS" dirty="0" smtClean="0"/>
              <a:t>uređaja</a:t>
            </a:r>
            <a:endParaRPr lang="en-US" dirty="0" smtClean="0"/>
          </a:p>
          <a:p>
            <a:pPr lvl="1"/>
            <a:r>
              <a:rPr lang="en-US" dirty="0" smtClean="0"/>
              <a:t>1 </a:t>
            </a:r>
            <a:r>
              <a:rPr lang="en-US" dirty="0" err="1" smtClean="0"/>
              <a:t>IronPort</a:t>
            </a:r>
            <a:r>
              <a:rPr lang="en-US" dirty="0" smtClean="0"/>
              <a:t> M160 Management </a:t>
            </a:r>
            <a:r>
              <a:rPr lang="sr-Latn-CS" dirty="0" smtClean="0"/>
              <a:t>uređaja</a:t>
            </a:r>
            <a:endParaRPr lang="en-US" dirty="0" smtClean="0"/>
          </a:p>
          <a:p>
            <a:pPr lvl="1"/>
            <a:r>
              <a:rPr lang="sr-Latn-CS" dirty="0" smtClean="0"/>
              <a:t>Dodatna oprema </a:t>
            </a:r>
            <a:r>
              <a:rPr lang="en-US" dirty="0" smtClean="0"/>
              <a:t>(</a:t>
            </a:r>
            <a:r>
              <a:rPr lang="sr-Latn-CS" dirty="0" smtClean="0"/>
              <a:t>serveri</a:t>
            </a:r>
            <a:r>
              <a:rPr lang="en-US" dirty="0" smtClean="0"/>
              <a:t>, UPS, </a:t>
            </a:r>
            <a:r>
              <a:rPr lang="sr-Latn-CS" dirty="0" smtClean="0"/>
              <a:t>rekovi</a:t>
            </a:r>
            <a:r>
              <a:rPr lang="en-US" dirty="0" smtClean="0"/>
              <a:t>….)</a:t>
            </a:r>
          </a:p>
          <a:p>
            <a:r>
              <a:rPr lang="sr-Latn-CS" dirty="0" smtClean="0"/>
              <a:t>Prvi firewall uređaji u</a:t>
            </a:r>
            <a:r>
              <a:rPr lang="en-US" dirty="0" smtClean="0"/>
              <a:t> RCUB</a:t>
            </a:r>
            <a:r>
              <a:rPr lang="sr-Latn-CS" dirty="0" smtClean="0"/>
              <a:t>-u</a:t>
            </a:r>
            <a:r>
              <a:rPr lang="en-US" dirty="0" smtClean="0"/>
              <a:t>/AMRES</a:t>
            </a:r>
            <a:r>
              <a:rPr lang="sr-Latn-CS" dirty="0" smtClean="0"/>
              <a:t>-u</a:t>
            </a:r>
            <a:endParaRPr lang="en-US" dirty="0" smtClean="0"/>
          </a:p>
          <a:p>
            <a:pPr>
              <a:buFontTx/>
              <a:buNone/>
            </a:pPr>
            <a:endParaRPr lang="en-US" dirty="0" smtClean="0"/>
          </a:p>
          <a:p>
            <a:pPr>
              <a:buFontTx/>
              <a:buNone/>
            </a:pPr>
            <a:endParaRPr lang="en-US" dirty="0" smtClean="0"/>
          </a:p>
          <a:p>
            <a:endParaRPr lang="en-US" dirty="0" smtClean="0"/>
          </a:p>
          <a:p>
            <a:endParaRPr lang="en-US" dirty="0" smtClean="0"/>
          </a:p>
        </p:txBody>
      </p:sp>
      <p:pic>
        <p:nvPicPr>
          <p:cNvPr id="6148" name="Picture 3" descr="C:\Documents and Settings\ivke\Desktop\IMAG0133.jpg"/>
          <p:cNvPicPr>
            <a:picLocks noChangeAspect="1" noChangeArrowheads="1"/>
          </p:cNvPicPr>
          <p:nvPr/>
        </p:nvPicPr>
        <p:blipFill>
          <a:blip r:embed="rId3" cstate="print"/>
          <a:srcRect/>
          <a:stretch>
            <a:fillRect/>
          </a:stretch>
        </p:blipFill>
        <p:spPr bwMode="auto">
          <a:xfrm>
            <a:off x="6937375" y="1808163"/>
            <a:ext cx="2905125"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Pitanja</a:t>
            </a:r>
            <a:r>
              <a:rPr lang="sr-Latn-CS" dirty="0" smtClean="0"/>
              <a:t> ?</a:t>
            </a:r>
            <a:r>
              <a:rPr lang="en-US" dirty="0" smtClean="0"/>
              <a:t> </a:t>
            </a:r>
            <a:endParaRPr lang="en-US" dirty="0"/>
          </a:p>
        </p:txBody>
      </p:sp>
      <p:pic>
        <p:nvPicPr>
          <p:cNvPr id="4" name="Content Placeholder 3" descr="slide-down-question.jpg"/>
          <p:cNvPicPr>
            <a:picLocks noGrp="1" noChangeAspect="1"/>
          </p:cNvPicPr>
          <p:nvPr>
            <p:ph idx="1"/>
          </p:nvPr>
        </p:nvPicPr>
        <p:blipFill>
          <a:blip r:embed="rId2" cstate="print"/>
          <a:srcRect b="61448"/>
          <a:stretch>
            <a:fillRect/>
          </a:stretch>
        </p:blipFill>
        <p:spPr>
          <a:xfrm>
            <a:off x="1292992" y="2593966"/>
            <a:ext cx="5501542" cy="3240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Hvala</a:t>
            </a:r>
            <a:r>
              <a:rPr lang="en-US" dirty="0" smtClean="0"/>
              <a:t> </a:t>
            </a:r>
            <a:r>
              <a:rPr lang="en-US" dirty="0" err="1" smtClean="0"/>
              <a:t>na</a:t>
            </a:r>
            <a:r>
              <a:rPr lang="en-US" dirty="0" smtClean="0"/>
              <a:t> pa</a:t>
            </a:r>
            <a:r>
              <a:rPr lang="sr-Latn-CS" dirty="0" smtClean="0"/>
              <a:t>žnji!</a:t>
            </a:r>
            <a:endParaRPr lang="en-US" dirty="0"/>
          </a:p>
        </p:txBody>
      </p:sp>
      <p:pic>
        <p:nvPicPr>
          <p:cNvPr id="6" name="Content Placeholder 5" descr="slide-down-question.jpg"/>
          <p:cNvPicPr>
            <a:picLocks noGrp="1" noChangeAspect="1"/>
          </p:cNvPicPr>
          <p:nvPr>
            <p:ph idx="1"/>
          </p:nvPr>
        </p:nvPicPr>
        <p:blipFill>
          <a:blip r:embed="rId2" cstate="print"/>
          <a:srcRect t="67141"/>
          <a:stretch>
            <a:fillRect/>
          </a:stretch>
        </p:blipFill>
        <p:spPr>
          <a:xfrm>
            <a:off x="792926" y="2522528"/>
            <a:ext cx="6454784" cy="3240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254000"/>
            <a:ext cx="6031718" cy="965200"/>
          </a:xfrm>
        </p:spPr>
        <p:txBody>
          <a:bodyPr/>
          <a:lstStyle/>
          <a:p>
            <a:r>
              <a:rPr lang="x-none" smtClean="0"/>
              <a:t>AMRES Web Proxy Servis</a:t>
            </a:r>
            <a:endParaRPr lang="en-US" dirty="0" smtClean="0"/>
          </a:p>
        </p:txBody>
      </p:sp>
      <p:sp>
        <p:nvSpPr>
          <p:cNvPr id="7171" name="Content Placeholder 2"/>
          <p:cNvSpPr>
            <a:spLocks noGrp="1"/>
          </p:cNvSpPr>
          <p:nvPr>
            <p:ph idx="1"/>
          </p:nvPr>
        </p:nvSpPr>
        <p:spPr/>
        <p:txBody>
          <a:bodyPr/>
          <a:lstStyle/>
          <a:p>
            <a:r>
              <a:rPr lang="x-none" smtClean="0"/>
              <a:t>AMRES Web Proxy Servis</a:t>
            </a:r>
            <a:r>
              <a:rPr lang="sr-Latn-CS" dirty="0" smtClean="0"/>
              <a:t>:</a:t>
            </a:r>
            <a:endParaRPr lang="x-none" smtClean="0"/>
          </a:p>
          <a:p>
            <a:pPr lvl="1"/>
            <a:r>
              <a:rPr lang="x-none" smtClean="0"/>
              <a:t>Proksiranje Web saobraćaja – </a:t>
            </a:r>
            <a:r>
              <a:rPr lang="en-US" dirty="0" err="1"/>
              <a:t>IronPort</a:t>
            </a:r>
            <a:r>
              <a:rPr lang="en-US" dirty="0"/>
              <a:t> </a:t>
            </a:r>
            <a:r>
              <a:rPr lang="x-none" smtClean="0"/>
              <a:t>Proxy </a:t>
            </a:r>
            <a:r>
              <a:rPr lang="sr-Latn-CS" dirty="0" smtClean="0"/>
              <a:t>sistem</a:t>
            </a:r>
            <a:endParaRPr lang="x-none" smtClean="0"/>
          </a:p>
          <a:p>
            <a:pPr lvl="1"/>
            <a:r>
              <a:rPr lang="x-none" smtClean="0"/>
              <a:t>Logovanje aktivnosti </a:t>
            </a:r>
            <a:r>
              <a:rPr lang="sr-Latn-CS" dirty="0" smtClean="0"/>
              <a:t>korisnika </a:t>
            </a:r>
            <a:r>
              <a:rPr lang="x-none" smtClean="0"/>
              <a:t>na mreži – Sawmill </a:t>
            </a:r>
            <a:r>
              <a:rPr lang="en-US" dirty="0" err="1" smtClean="0"/>
              <a:t>sistem</a:t>
            </a:r>
            <a:endParaRPr lang="sr-Latn-CS" dirty="0" smtClean="0"/>
          </a:p>
          <a:p>
            <a:pPr lvl="1"/>
            <a:endParaRPr lang="x-none" smtClean="0"/>
          </a:p>
          <a:p>
            <a:r>
              <a:rPr lang="sr-Latn-CS" dirty="0" smtClean="0"/>
              <a:t>Cloud servis:</a:t>
            </a:r>
            <a:endParaRPr lang="en-US" dirty="0" smtClean="0"/>
          </a:p>
          <a:p>
            <a:pPr lvl="1"/>
            <a:r>
              <a:rPr lang="en-US" dirty="0" err="1" smtClean="0"/>
              <a:t>Hardverski</a:t>
            </a:r>
            <a:r>
              <a:rPr lang="en-US" dirty="0" smtClean="0"/>
              <a:t> </a:t>
            </a:r>
            <a:r>
              <a:rPr lang="en-US" dirty="0" err="1" smtClean="0"/>
              <a:t>i</a:t>
            </a:r>
            <a:r>
              <a:rPr lang="en-US" dirty="0" smtClean="0"/>
              <a:t> </a:t>
            </a:r>
            <a:r>
              <a:rPr lang="en-US" dirty="0" err="1" smtClean="0"/>
              <a:t>softverski</a:t>
            </a:r>
            <a:r>
              <a:rPr lang="en-US" dirty="0" smtClean="0"/>
              <a:t> </a:t>
            </a:r>
            <a:r>
              <a:rPr lang="en-US" dirty="0" err="1" smtClean="0"/>
              <a:t>resursi</a:t>
            </a:r>
            <a:r>
              <a:rPr lang="en-US" dirty="0" smtClean="0"/>
              <a:t> </a:t>
            </a:r>
            <a:r>
              <a:rPr lang="en-US" dirty="0" err="1" smtClean="0"/>
              <a:t>su</a:t>
            </a:r>
            <a:r>
              <a:rPr lang="en-US" dirty="0" smtClean="0"/>
              <a:t> </a:t>
            </a:r>
            <a:r>
              <a:rPr lang="en-US" dirty="0" err="1" smtClean="0"/>
              <a:t>centrali</a:t>
            </a:r>
            <a:r>
              <a:rPr lang="x-none" smtClean="0"/>
              <a:t>z</a:t>
            </a:r>
            <a:r>
              <a:rPr lang="en-US" dirty="0" err="1" smtClean="0"/>
              <a:t>ovani</a:t>
            </a:r>
            <a:r>
              <a:rPr lang="x-none" smtClean="0"/>
              <a:t> i izmešteni od krajnjih korisnika</a:t>
            </a:r>
          </a:p>
          <a:p>
            <a:pPr lvl="1"/>
            <a:r>
              <a:rPr lang="x-none" smtClean="0"/>
              <a:t>Administratori institucija </a:t>
            </a:r>
            <a:r>
              <a:rPr lang="sr-Latn-CS" dirty="0" smtClean="0"/>
              <a:t>su korisnici </a:t>
            </a:r>
            <a:r>
              <a:rPr lang="x-none" smtClean="0"/>
              <a:t>servisa</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x-none" smtClean="0"/>
              <a:t>AMRES Web Proxy Servis</a:t>
            </a:r>
            <a:r>
              <a:rPr lang="sr-Latn-CS" dirty="0" smtClean="0"/>
              <a:t> </a:t>
            </a:r>
            <a:br>
              <a:rPr lang="sr-Latn-CS" dirty="0" smtClean="0"/>
            </a:br>
            <a:r>
              <a:rPr lang="en-US" dirty="0" smtClean="0"/>
              <a:t>T</a:t>
            </a:r>
            <a:r>
              <a:rPr lang="sr-Latn-CS" dirty="0" smtClean="0"/>
              <a:t>opologija</a:t>
            </a:r>
            <a:endParaRPr lang="en-US" dirty="0" smtClean="0"/>
          </a:p>
        </p:txBody>
      </p:sp>
      <p:pic>
        <p:nvPicPr>
          <p:cNvPr id="14" name="Content Placeholder 13" descr="WEB proxy servis.png"/>
          <p:cNvPicPr>
            <a:picLocks noGrp="1" noChangeAspect="1"/>
          </p:cNvPicPr>
          <p:nvPr>
            <p:ph idx="1"/>
          </p:nvPr>
        </p:nvPicPr>
        <p:blipFill>
          <a:blip r:embed="rId3"/>
          <a:stretch>
            <a:fillRect/>
          </a:stretch>
        </p:blipFill>
        <p:spPr>
          <a:xfrm>
            <a:off x="292860" y="1394345"/>
            <a:ext cx="6010482" cy="5684235"/>
          </a:xfrm>
        </p:spPr>
      </p:pic>
      <p:sp>
        <p:nvSpPr>
          <p:cNvPr id="4" name="Content Placeholder 2"/>
          <p:cNvSpPr txBox="1">
            <a:spLocks/>
          </p:cNvSpPr>
          <p:nvPr/>
        </p:nvSpPr>
        <p:spPr bwMode="auto">
          <a:xfrm>
            <a:off x="6447358" y="1525588"/>
            <a:ext cx="3456385" cy="2786880"/>
          </a:xfrm>
          <a:prstGeom prst="rect">
            <a:avLst/>
          </a:prstGeom>
          <a:noFill/>
          <a:ln w="9525">
            <a:noFill/>
            <a:miter lim="800000"/>
            <a:headEnd/>
            <a:tailEnd/>
          </a:ln>
        </p:spPr>
        <p:txBody>
          <a:bodyPr vert="horz" wrap="square" lIns="101572" tIns="50786" rIns="101572" bIns="50786" numCol="1" anchor="t" anchorCtr="0" compatLnSpc="1">
            <a:prstTxWarp prst="textNoShape">
              <a:avLst/>
            </a:prstTxWarp>
          </a:bodyPr>
          <a:lstStyle>
            <a:lvl1pPr marL="290513" indent="-290513" algn="l" defTabSz="1016000" rtl="0" eaLnBrk="0" fontAlgn="base" hangingPunct="0">
              <a:spcBef>
                <a:spcPct val="20000"/>
              </a:spcBef>
              <a:spcAft>
                <a:spcPct val="0"/>
              </a:spcAft>
              <a:buClr>
                <a:srgbClr val="B4D100"/>
              </a:buClr>
              <a:buSzPct val="80000"/>
              <a:buBlip>
                <a:blip r:embed="rId4"/>
              </a:buBlip>
              <a:defRPr sz="2000">
                <a:solidFill>
                  <a:schemeClr val="tx1"/>
                </a:solidFill>
                <a:latin typeface="+mn-lt"/>
                <a:ea typeface="+mn-ea"/>
                <a:cs typeface="+mn-cs"/>
              </a:defRPr>
            </a:lvl1pPr>
            <a:lvl2pPr marL="762000" indent="-280988" algn="l" defTabSz="1016000" rtl="0" eaLnBrk="0" fontAlgn="base" hangingPunct="0">
              <a:spcBef>
                <a:spcPct val="20000"/>
              </a:spcBef>
              <a:spcAft>
                <a:spcPct val="0"/>
              </a:spcAft>
              <a:buSzPct val="60000"/>
              <a:buBlip>
                <a:blip r:embed="rId4"/>
              </a:buBlip>
              <a:defRPr sz="2000">
                <a:solidFill>
                  <a:schemeClr val="tx1"/>
                </a:solidFill>
                <a:latin typeface="+mn-lt"/>
              </a:defRPr>
            </a:lvl2pPr>
            <a:lvl3pPr marL="1243013" indent="-290513" algn="l" defTabSz="1016000" rtl="0" eaLnBrk="0" fontAlgn="base" hangingPunct="0">
              <a:spcBef>
                <a:spcPct val="20000"/>
              </a:spcBef>
              <a:spcAft>
                <a:spcPct val="0"/>
              </a:spcAft>
              <a:buClr>
                <a:srgbClr val="B4D100"/>
              </a:buClr>
              <a:buSzPct val="125000"/>
              <a:buChar char="–"/>
              <a:defRPr sz="2000" i="1">
                <a:solidFill>
                  <a:schemeClr val="tx1"/>
                </a:solidFill>
                <a:latin typeface="+mn-lt"/>
              </a:defRPr>
            </a:lvl3pPr>
            <a:lvl4pPr marL="1711325" indent="-277813" algn="l" defTabSz="1016000" rtl="0" eaLnBrk="0" fontAlgn="base" hangingPunct="0">
              <a:spcBef>
                <a:spcPct val="20000"/>
              </a:spcBef>
              <a:spcAft>
                <a:spcPct val="0"/>
              </a:spcAft>
              <a:buClr>
                <a:schemeClr val="folHlink"/>
              </a:buClr>
              <a:buSzPct val="125000"/>
              <a:buChar char="–"/>
              <a:defRPr sz="2000" i="1">
                <a:solidFill>
                  <a:schemeClr val="tx1"/>
                </a:solidFill>
                <a:latin typeface="+mn-lt"/>
              </a:defRPr>
            </a:lvl4pPr>
            <a:lvl5pPr marL="2192338" indent="-290513" algn="l" defTabSz="1016000" rtl="0" eaLnBrk="0" fontAlgn="base" hangingPunct="0">
              <a:spcBef>
                <a:spcPct val="20000"/>
              </a:spcBef>
              <a:spcAft>
                <a:spcPct val="0"/>
              </a:spcAft>
              <a:buClr>
                <a:schemeClr val="folHlink"/>
              </a:buClr>
              <a:buSzPct val="125000"/>
              <a:buChar char="–"/>
              <a:defRPr sz="2000" i="1">
                <a:solidFill>
                  <a:schemeClr val="tx1"/>
                </a:solidFill>
                <a:latin typeface="+mn-lt"/>
              </a:defRPr>
            </a:lvl5pPr>
            <a:lvl6pPr marL="2649538" indent="-290513" algn="l" defTabSz="1016000" rtl="0" fontAlgn="base">
              <a:spcBef>
                <a:spcPct val="20000"/>
              </a:spcBef>
              <a:spcAft>
                <a:spcPct val="0"/>
              </a:spcAft>
              <a:buClr>
                <a:schemeClr val="folHlink"/>
              </a:buClr>
              <a:buSzPct val="125000"/>
              <a:buChar char="–"/>
              <a:defRPr sz="2000" i="1">
                <a:solidFill>
                  <a:schemeClr val="tx1"/>
                </a:solidFill>
                <a:latin typeface="+mn-lt"/>
              </a:defRPr>
            </a:lvl6pPr>
            <a:lvl7pPr marL="3106738" indent="-290513" algn="l" defTabSz="1016000" rtl="0" fontAlgn="base">
              <a:spcBef>
                <a:spcPct val="20000"/>
              </a:spcBef>
              <a:spcAft>
                <a:spcPct val="0"/>
              </a:spcAft>
              <a:buClr>
                <a:schemeClr val="folHlink"/>
              </a:buClr>
              <a:buSzPct val="125000"/>
              <a:buChar char="–"/>
              <a:defRPr sz="2000" i="1">
                <a:solidFill>
                  <a:schemeClr val="tx1"/>
                </a:solidFill>
                <a:latin typeface="+mn-lt"/>
              </a:defRPr>
            </a:lvl7pPr>
            <a:lvl8pPr marL="3563938" indent="-290513" algn="l" defTabSz="1016000" rtl="0" fontAlgn="base">
              <a:spcBef>
                <a:spcPct val="20000"/>
              </a:spcBef>
              <a:spcAft>
                <a:spcPct val="0"/>
              </a:spcAft>
              <a:buClr>
                <a:schemeClr val="folHlink"/>
              </a:buClr>
              <a:buSzPct val="125000"/>
              <a:buChar char="–"/>
              <a:defRPr sz="2000" i="1">
                <a:solidFill>
                  <a:schemeClr val="tx1"/>
                </a:solidFill>
                <a:latin typeface="+mn-lt"/>
              </a:defRPr>
            </a:lvl8pPr>
            <a:lvl9pPr marL="4021138" indent="-290513" algn="l" defTabSz="1016000" rtl="0" fontAlgn="base">
              <a:spcBef>
                <a:spcPct val="20000"/>
              </a:spcBef>
              <a:spcAft>
                <a:spcPct val="0"/>
              </a:spcAft>
              <a:buClr>
                <a:schemeClr val="folHlink"/>
              </a:buClr>
              <a:buSzPct val="125000"/>
              <a:buChar char="–"/>
              <a:defRPr sz="2000" i="1">
                <a:solidFill>
                  <a:schemeClr val="tx1"/>
                </a:solidFill>
                <a:latin typeface="+mn-lt"/>
              </a:defRPr>
            </a:lvl9pPr>
          </a:lstStyle>
          <a:p>
            <a:r>
              <a:rPr lang="x-none" smtClean="0"/>
              <a:t>Ironport Proxy </a:t>
            </a:r>
            <a:r>
              <a:rPr lang="en-US" dirty="0" smtClean="0"/>
              <a:t>Proxy </a:t>
            </a:r>
            <a:r>
              <a:rPr lang="x-none" smtClean="0"/>
              <a:t>sistem se sastoji od</a:t>
            </a:r>
          </a:p>
          <a:p>
            <a:pPr lvl="1"/>
            <a:r>
              <a:rPr lang="x-none" smtClean="0"/>
              <a:t>1 Ironport Management uređaj</a:t>
            </a:r>
          </a:p>
          <a:p>
            <a:pPr lvl="1"/>
            <a:r>
              <a:rPr lang="x-none" smtClean="0"/>
              <a:t>5 Ironport WSA</a:t>
            </a:r>
            <a:r>
              <a:rPr lang="sr-Latn-CS" dirty="0" smtClean="0"/>
              <a:t> (Web Service Appliance)</a:t>
            </a:r>
            <a:r>
              <a:rPr lang="x-none" smtClean="0"/>
              <a:t> uređaja (proxy</a:t>
            </a:r>
            <a:r>
              <a:rPr lang="sr-Latn-CS" dirty="0" smtClean="0"/>
              <a:t> serveri</a:t>
            </a:r>
            <a:r>
              <a:rPr lang="x-none" smtClean="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3" descr="WEB proxy servis.png"/>
          <p:cNvPicPr>
            <a:picLocks noChangeAspect="1"/>
          </p:cNvPicPr>
          <p:nvPr/>
        </p:nvPicPr>
        <p:blipFill>
          <a:blip r:embed="rId3"/>
          <a:stretch>
            <a:fillRect/>
          </a:stretch>
        </p:blipFill>
        <p:spPr bwMode="auto">
          <a:xfrm>
            <a:off x="5226355" y="2152228"/>
            <a:ext cx="4621693" cy="4370828"/>
          </a:xfrm>
          <a:prstGeom prst="rect">
            <a:avLst/>
          </a:prstGeom>
          <a:noFill/>
          <a:ln w="9525">
            <a:noFill/>
            <a:miter lim="800000"/>
            <a:headEnd/>
            <a:tailEnd/>
          </a:ln>
        </p:spPr>
      </p:pic>
      <p:sp>
        <p:nvSpPr>
          <p:cNvPr id="7170" name="Title 1"/>
          <p:cNvSpPr>
            <a:spLocks noGrp="1"/>
          </p:cNvSpPr>
          <p:nvPr>
            <p:ph type="title"/>
          </p:nvPr>
        </p:nvSpPr>
        <p:spPr>
          <a:xfrm>
            <a:off x="762000" y="254000"/>
            <a:ext cx="6031718" cy="965200"/>
          </a:xfrm>
        </p:spPr>
        <p:txBody>
          <a:bodyPr/>
          <a:lstStyle/>
          <a:p>
            <a:r>
              <a:rPr lang="en-US" dirty="0" err="1"/>
              <a:t>IronPort</a:t>
            </a:r>
            <a:r>
              <a:rPr lang="en-US" dirty="0"/>
              <a:t> </a:t>
            </a:r>
            <a:r>
              <a:rPr lang="en-US" dirty="0" smtClean="0"/>
              <a:t>Proxy </a:t>
            </a:r>
            <a:r>
              <a:rPr lang="en-US" dirty="0" err="1" smtClean="0"/>
              <a:t>sistem</a:t>
            </a:r>
            <a:endParaRPr lang="en-US" dirty="0" smtClean="0"/>
          </a:p>
        </p:txBody>
      </p:sp>
      <p:sp>
        <p:nvSpPr>
          <p:cNvPr id="7171" name="Content Placeholder 2"/>
          <p:cNvSpPr>
            <a:spLocks noGrp="1"/>
          </p:cNvSpPr>
          <p:nvPr>
            <p:ph idx="1"/>
          </p:nvPr>
        </p:nvSpPr>
        <p:spPr/>
        <p:txBody>
          <a:bodyPr/>
          <a:lstStyle/>
          <a:p>
            <a:r>
              <a:rPr lang="sr-Latn-CS" dirty="0" smtClean="0"/>
              <a:t>Saobraćaj se kontroliše pomoću sledećih opcija:</a:t>
            </a:r>
            <a:endParaRPr lang="x-none" smtClean="0"/>
          </a:p>
          <a:p>
            <a:pPr lvl="1"/>
            <a:r>
              <a:rPr lang="en-US" b="1" dirty="0" smtClean="0"/>
              <a:t>WEB reputation filtering</a:t>
            </a:r>
          </a:p>
          <a:p>
            <a:pPr lvl="1"/>
            <a:r>
              <a:rPr lang="en-US" b="1" dirty="0" smtClean="0"/>
              <a:t>Malware filtering (</a:t>
            </a:r>
            <a:r>
              <a:rPr lang="en-US" b="1" dirty="0" err="1" smtClean="0"/>
              <a:t>Webroot</a:t>
            </a:r>
            <a:r>
              <a:rPr lang="en-US" b="1" dirty="0" smtClean="0"/>
              <a:t>)</a:t>
            </a:r>
          </a:p>
          <a:p>
            <a:pPr lvl="1"/>
            <a:r>
              <a:rPr lang="en-US" b="1" dirty="0" smtClean="0"/>
              <a:t>URL filtering</a:t>
            </a:r>
          </a:p>
          <a:p>
            <a:pPr lvl="1"/>
            <a:r>
              <a:rPr lang="en-US" dirty="0" smtClean="0"/>
              <a:t>Traffic control</a:t>
            </a:r>
          </a:p>
          <a:p>
            <a:pPr lvl="1"/>
            <a:r>
              <a:rPr lang="en-US" b="1" dirty="0" smtClean="0"/>
              <a:t>Protocol </a:t>
            </a:r>
            <a:r>
              <a:rPr lang="en-US" dirty="0" smtClean="0"/>
              <a:t>and User agents filtering</a:t>
            </a:r>
          </a:p>
          <a:p>
            <a:pPr lvl="1"/>
            <a:r>
              <a:rPr lang="en-US" dirty="0" smtClean="0"/>
              <a:t>Application filtering</a:t>
            </a:r>
          </a:p>
          <a:p>
            <a:pPr lvl="1"/>
            <a:r>
              <a:rPr lang="en-US" dirty="0" smtClean="0"/>
              <a:t>Object filtering (MIME types)</a:t>
            </a:r>
          </a:p>
          <a:p>
            <a:pPr lvl="1"/>
            <a:r>
              <a:rPr lang="sr-Latn-CS" dirty="0" smtClean="0"/>
              <a:t>I još dosta toga... </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err="1"/>
              <a:t>IronPort</a:t>
            </a:r>
            <a:r>
              <a:rPr lang="en-US" dirty="0"/>
              <a:t> Proxy </a:t>
            </a:r>
            <a:r>
              <a:rPr lang="en-US" dirty="0" err="1"/>
              <a:t>sistem</a:t>
            </a:r>
            <a:r>
              <a:rPr lang="en-US" dirty="0" smtClean="0"/>
              <a:t/>
            </a:r>
            <a:br>
              <a:rPr lang="en-US" dirty="0" smtClean="0"/>
            </a:br>
            <a:r>
              <a:rPr lang="sr-Latn-CS" dirty="0" smtClean="0"/>
              <a:t>Kako radi</a:t>
            </a:r>
            <a:r>
              <a:rPr lang="en-US" dirty="0" smtClean="0"/>
              <a:t>?</a:t>
            </a:r>
            <a:br>
              <a:rPr lang="en-US" dirty="0" smtClean="0"/>
            </a:br>
            <a:endParaRPr lang="en-US" dirty="0" smtClean="0"/>
          </a:p>
        </p:txBody>
      </p:sp>
      <p:sp>
        <p:nvSpPr>
          <p:cNvPr id="6" name="Content Placeholder 5"/>
          <p:cNvSpPr>
            <a:spLocks noGrp="1"/>
          </p:cNvSpPr>
          <p:nvPr>
            <p:ph idx="1"/>
          </p:nvPr>
        </p:nvSpPr>
        <p:spPr>
          <a:xfrm>
            <a:off x="763201" y="1525588"/>
            <a:ext cx="3958816" cy="4570412"/>
          </a:xfrm>
        </p:spPr>
        <p:txBody>
          <a:bodyPr/>
          <a:lstStyle/>
          <a:p>
            <a:pPr marL="290513" lvl="1" indent="-290513">
              <a:buClr>
                <a:srgbClr val="B4D100"/>
              </a:buClr>
              <a:buSzPct val="80000"/>
            </a:pPr>
            <a:r>
              <a:rPr lang="sr-Latn-CS" dirty="0" smtClean="0"/>
              <a:t>Krajnji korisnik (administrator institucije) se prijavljuje na </a:t>
            </a:r>
            <a:r>
              <a:rPr lang="x-none" smtClean="0"/>
              <a:t>Ironport Management </a:t>
            </a:r>
            <a:r>
              <a:rPr lang="sr-Latn-CS" dirty="0" smtClean="0"/>
              <a:t>uređaj kako bi konfigurisao pristupnu polisu za opseg svoje institucije</a:t>
            </a:r>
            <a:r>
              <a:rPr lang="en-US" dirty="0" smtClean="0"/>
              <a:t>.</a:t>
            </a:r>
            <a:endParaRPr lang="sr-Latn-CS" dirty="0" smtClean="0"/>
          </a:p>
          <a:p>
            <a:pPr marL="290513" lvl="1" indent="-290513">
              <a:buClr>
                <a:srgbClr val="B4D100"/>
              </a:buClr>
              <a:buSzPct val="80000"/>
            </a:pPr>
            <a:endParaRPr lang="sr-Latn-CS" dirty="0" smtClean="0"/>
          </a:p>
          <a:p>
            <a:pPr marL="290513" lvl="1" indent="-290513">
              <a:buClr>
                <a:srgbClr val="B4D100"/>
              </a:buClr>
              <a:buSzPct val="80000"/>
            </a:pPr>
            <a:r>
              <a:rPr lang="sr-Latn-CS" dirty="0" smtClean="0"/>
              <a:t>Za autentifikaciju i autorizaciju korisnika koristiti se LDAP (</a:t>
            </a:r>
            <a:r>
              <a:rPr lang="x-none" i="1" smtClean="0"/>
              <a:t>Lightweight Directory Access Protocol</a:t>
            </a:r>
            <a:r>
              <a:rPr lang="sr-Latn-CS" dirty="0" smtClean="0"/>
              <a:t>) korisnička baza.</a:t>
            </a:r>
            <a:endParaRPr lang="en-US" dirty="0" smtClean="0"/>
          </a:p>
          <a:p>
            <a:pPr marL="290513" lvl="1" indent="-290513">
              <a:buClr>
                <a:srgbClr val="B4D100"/>
              </a:buClr>
              <a:buSzPct val="80000"/>
            </a:pPr>
            <a:endParaRPr lang="en-US" dirty="0" smtClean="0"/>
          </a:p>
          <a:p>
            <a:endParaRPr lang="en-US" dirty="0" smtClean="0"/>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350" y="2152228"/>
            <a:ext cx="2657143" cy="2361905"/>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546162" y="4888532"/>
            <a:ext cx="7143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ardrop 8"/>
          <p:cNvSpPr/>
          <p:nvPr/>
        </p:nvSpPr>
        <p:spPr bwMode="auto">
          <a:xfrm rot="10415334">
            <a:off x="6055332" y="1547443"/>
            <a:ext cx="3535968" cy="3234018"/>
          </a:xfrm>
          <a:prstGeom prst="teardrop">
            <a:avLst>
              <a:gd name="adj" fmla="val 99768"/>
            </a:avLst>
          </a:prstGeom>
          <a:noFill/>
          <a:ln w="12700" cap="flat" cmpd="sng" algn="ctr">
            <a:solidFill>
              <a:srgbClr val="0743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err="1"/>
              <a:t>IronPort</a:t>
            </a:r>
            <a:r>
              <a:rPr lang="en-US" dirty="0"/>
              <a:t> Proxy </a:t>
            </a:r>
            <a:r>
              <a:rPr lang="en-US" dirty="0" err="1"/>
              <a:t>sistem</a:t>
            </a:r>
            <a:r>
              <a:rPr lang="en-US" dirty="0" smtClean="0"/>
              <a:t/>
            </a:r>
            <a:br>
              <a:rPr lang="en-US" dirty="0" smtClean="0"/>
            </a:br>
            <a:r>
              <a:rPr lang="sr-Latn-CS" dirty="0" smtClean="0"/>
              <a:t>Kako radi</a:t>
            </a:r>
            <a:r>
              <a:rPr lang="en-US"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78" y="1360140"/>
            <a:ext cx="7134258" cy="5472608"/>
          </a:xfrm>
          <a:prstGeom prst="rect">
            <a:avLst/>
          </a:prstGeom>
        </p:spPr>
      </p:pic>
      <p:sp>
        <p:nvSpPr>
          <p:cNvPr id="12" name="Rounded Rectangle 8"/>
          <p:cNvSpPr>
            <a:spLocks noChangeArrowheads="1"/>
          </p:cNvSpPr>
          <p:nvPr/>
        </p:nvSpPr>
        <p:spPr bwMode="auto">
          <a:xfrm>
            <a:off x="1262782" y="4995688"/>
            <a:ext cx="714375" cy="252884"/>
          </a:xfrm>
          <a:prstGeom prst="roundRect">
            <a:avLst>
              <a:gd name="adj" fmla="val 16667"/>
            </a:avLst>
          </a:prstGeom>
          <a:noFill/>
          <a:ln w="63500" algn="ctr">
            <a:solidFill>
              <a:srgbClr val="92D050"/>
            </a:solidFill>
            <a:round/>
            <a:headEnd/>
            <a:tailEnd/>
          </a:ln>
        </p:spPr>
        <p:txBody>
          <a:bodyPr/>
          <a:lstStyle/>
          <a:p>
            <a:pPr eaLnBrk="0" hangingPunct="0"/>
            <a:endParaRPr lang="en-US"/>
          </a:p>
        </p:txBody>
      </p:sp>
      <p:sp>
        <p:nvSpPr>
          <p:cNvPr id="13" name="Rounded Rectangle 9"/>
          <p:cNvSpPr>
            <a:spLocks noChangeArrowheads="1"/>
          </p:cNvSpPr>
          <p:nvPr/>
        </p:nvSpPr>
        <p:spPr bwMode="auto">
          <a:xfrm>
            <a:off x="2846958" y="4816524"/>
            <a:ext cx="4613978" cy="358328"/>
          </a:xfrm>
          <a:prstGeom prst="roundRect">
            <a:avLst>
              <a:gd name="adj" fmla="val 16667"/>
            </a:avLst>
          </a:prstGeom>
          <a:noFill/>
          <a:ln w="63500" algn="ctr">
            <a:solidFill>
              <a:srgbClr val="92D050"/>
            </a:solidFill>
            <a:round/>
            <a:headEnd/>
            <a:tailEnd/>
          </a:ln>
        </p:spPr>
        <p:txBody>
          <a:bodyPr/>
          <a:lstStyle/>
          <a:p>
            <a:pPr eaLnBrk="0" hangingPunct="0"/>
            <a:endParaRPr lang="en-US"/>
          </a:p>
        </p:txBody>
      </p:sp>
      <p:sp>
        <p:nvSpPr>
          <p:cNvPr id="23" name="Rounded Rectangle 15"/>
          <p:cNvSpPr>
            <a:spLocks noChangeArrowheads="1"/>
          </p:cNvSpPr>
          <p:nvPr/>
        </p:nvSpPr>
        <p:spPr bwMode="auto">
          <a:xfrm>
            <a:off x="2846958" y="3664395"/>
            <a:ext cx="4613978" cy="220933"/>
          </a:xfrm>
          <a:prstGeom prst="roundRect">
            <a:avLst>
              <a:gd name="adj" fmla="val 16667"/>
            </a:avLst>
          </a:prstGeom>
          <a:noFill/>
          <a:ln w="63500" algn="ctr">
            <a:solidFill>
              <a:srgbClr val="92D050"/>
            </a:solidFill>
            <a:round/>
            <a:headEnd/>
            <a:tailEnd/>
          </a:ln>
        </p:spPr>
        <p:txBody>
          <a:bodyPr/>
          <a:lstStyle/>
          <a:p>
            <a:pPr eaLnBrk="0" hangingPunct="0"/>
            <a:endParaRPr lang="en-US"/>
          </a:p>
        </p:txBody>
      </p:sp>
      <p:sp>
        <p:nvSpPr>
          <p:cNvPr id="24" name="Freeform 7"/>
          <p:cNvSpPr>
            <a:spLocks noChangeArrowheads="1"/>
          </p:cNvSpPr>
          <p:nvPr/>
        </p:nvSpPr>
        <p:spPr bwMode="auto">
          <a:xfrm rot="20692496" flipV="1">
            <a:off x="2400663" y="3829210"/>
            <a:ext cx="590877" cy="1029776"/>
          </a:xfrm>
          <a:custGeom>
            <a:avLst/>
            <a:gdLst>
              <a:gd name="T0" fmla="*/ 457170 w 641350"/>
              <a:gd name="T1" fmla="*/ 0 h 1371600"/>
              <a:gd name="T2" fmla="*/ 20001 w 641350"/>
              <a:gd name="T3" fmla="*/ 1062914 h 1371600"/>
              <a:gd name="T4" fmla="*/ 577178 w 641350"/>
              <a:gd name="T5" fmla="*/ 1546058 h 1371600"/>
              <a:gd name="T6" fmla="*/ 0 60000 65536"/>
              <a:gd name="T7" fmla="*/ 0 60000 65536"/>
              <a:gd name="T8" fmla="*/ 0 60000 65536"/>
              <a:gd name="T9" fmla="*/ 0 w 641350"/>
              <a:gd name="T10" fmla="*/ 0 h 1371600"/>
              <a:gd name="T11" fmla="*/ 641350 w 641350"/>
              <a:gd name="T12" fmla="*/ 1371600 h 1371600"/>
            </a:gdLst>
            <a:ahLst/>
            <a:cxnLst>
              <a:cxn ang="T6">
                <a:pos x="T0" y="T1"/>
              </a:cxn>
              <a:cxn ang="T7">
                <a:pos x="T2" y="T3"/>
              </a:cxn>
              <a:cxn ang="T8">
                <a:pos x="T4" y="T5"/>
              </a:cxn>
            </a:cxnLst>
            <a:rect l="T9" t="T10" r="T11" b="T12"/>
            <a:pathLst>
              <a:path w="641350" h="1371600">
                <a:moveTo>
                  <a:pt x="508000" y="0"/>
                </a:moveTo>
                <a:cubicBezTo>
                  <a:pt x="254000" y="357187"/>
                  <a:pt x="0" y="714375"/>
                  <a:pt x="22225" y="942975"/>
                </a:cubicBezTo>
                <a:cubicBezTo>
                  <a:pt x="44450" y="1171575"/>
                  <a:pt x="538163" y="1303338"/>
                  <a:pt x="641350" y="1371600"/>
                </a:cubicBezTo>
              </a:path>
            </a:pathLst>
          </a:custGeom>
          <a:noFill/>
          <a:ln w="44450" algn="ctr">
            <a:solidFill>
              <a:srgbClr val="92D050"/>
            </a:solidFill>
            <a:round/>
            <a:headEnd/>
            <a:tailEnd type="triangle" w="med" len="med"/>
          </a:ln>
        </p:spPr>
        <p:txBody>
          <a:bodyPr/>
          <a:lstStyle/>
          <a:p>
            <a:pPr eaLnBrk="0" hangingPunct="0"/>
            <a:endParaRPr lang="en-US"/>
          </a:p>
        </p:txBody>
      </p:sp>
      <p:sp>
        <p:nvSpPr>
          <p:cNvPr id="28" name="Freeform 7"/>
          <p:cNvSpPr>
            <a:spLocks noChangeArrowheads="1"/>
          </p:cNvSpPr>
          <p:nvPr/>
        </p:nvSpPr>
        <p:spPr bwMode="auto">
          <a:xfrm rot="6166107" flipH="1" flipV="1">
            <a:off x="2216783" y="4823651"/>
            <a:ext cx="473003" cy="1007740"/>
          </a:xfrm>
          <a:custGeom>
            <a:avLst/>
            <a:gdLst>
              <a:gd name="T0" fmla="*/ 457170 w 641350"/>
              <a:gd name="T1" fmla="*/ 0 h 1371600"/>
              <a:gd name="T2" fmla="*/ 20001 w 641350"/>
              <a:gd name="T3" fmla="*/ 1062914 h 1371600"/>
              <a:gd name="T4" fmla="*/ 577178 w 641350"/>
              <a:gd name="T5" fmla="*/ 1546058 h 1371600"/>
              <a:gd name="T6" fmla="*/ 0 60000 65536"/>
              <a:gd name="T7" fmla="*/ 0 60000 65536"/>
              <a:gd name="T8" fmla="*/ 0 60000 65536"/>
              <a:gd name="T9" fmla="*/ 0 w 641350"/>
              <a:gd name="T10" fmla="*/ 0 h 1371600"/>
              <a:gd name="T11" fmla="*/ 641350 w 641350"/>
              <a:gd name="T12" fmla="*/ 1371600 h 1371600"/>
            </a:gdLst>
            <a:ahLst/>
            <a:cxnLst>
              <a:cxn ang="T6">
                <a:pos x="T0" y="T1"/>
              </a:cxn>
              <a:cxn ang="T7">
                <a:pos x="T2" y="T3"/>
              </a:cxn>
              <a:cxn ang="T8">
                <a:pos x="T4" y="T5"/>
              </a:cxn>
            </a:cxnLst>
            <a:rect l="T9" t="T10" r="T11" b="T12"/>
            <a:pathLst>
              <a:path w="641350" h="1371600">
                <a:moveTo>
                  <a:pt x="508000" y="0"/>
                </a:moveTo>
                <a:cubicBezTo>
                  <a:pt x="254000" y="357187"/>
                  <a:pt x="0" y="714375"/>
                  <a:pt x="22225" y="942975"/>
                </a:cubicBezTo>
                <a:cubicBezTo>
                  <a:pt x="44450" y="1171575"/>
                  <a:pt x="538163" y="1303338"/>
                  <a:pt x="641350" y="1371600"/>
                </a:cubicBezTo>
              </a:path>
            </a:pathLst>
          </a:custGeom>
          <a:noFill/>
          <a:ln w="44450" algn="ctr">
            <a:solidFill>
              <a:srgbClr val="92D050"/>
            </a:solidFill>
            <a:round/>
            <a:headEnd/>
            <a:tailEnd type="triangle" w="med" len="me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err="1"/>
              <a:t>IronPort</a:t>
            </a:r>
            <a:r>
              <a:rPr lang="en-US" dirty="0"/>
              <a:t> Proxy </a:t>
            </a:r>
            <a:r>
              <a:rPr lang="en-US" dirty="0" err="1"/>
              <a:t>sistem</a:t>
            </a:r>
            <a:r>
              <a:rPr lang="en-US" dirty="0" smtClean="0"/>
              <a:t/>
            </a:r>
            <a:br>
              <a:rPr lang="en-US" dirty="0" smtClean="0"/>
            </a:br>
            <a:r>
              <a:rPr lang="sr-Latn-CS" dirty="0" smtClean="0"/>
              <a:t>Kako radi</a:t>
            </a:r>
            <a:r>
              <a:rPr lang="en-US" dirty="0" smtClean="0"/>
              <a:t>?</a:t>
            </a:r>
          </a:p>
        </p:txBody>
      </p:sp>
      <p:sp>
        <p:nvSpPr>
          <p:cNvPr id="9219" name="Content Placeholder 2"/>
          <p:cNvSpPr>
            <a:spLocks noGrp="1"/>
          </p:cNvSpPr>
          <p:nvPr>
            <p:ph idx="1"/>
          </p:nvPr>
        </p:nvSpPr>
        <p:spPr>
          <a:xfrm>
            <a:off x="762000" y="1379520"/>
            <a:ext cx="8634413" cy="4570412"/>
          </a:xfrm>
        </p:spPr>
        <p:txBody>
          <a:bodyPr/>
          <a:lstStyle/>
          <a:p>
            <a:r>
              <a:rPr lang="x-none" smtClean="0"/>
              <a:t>U Ironport sistemu svaka institucija je predstavljena </a:t>
            </a:r>
            <a:r>
              <a:rPr lang="en-US" b="1" dirty="0" smtClean="0"/>
              <a:t>i</a:t>
            </a:r>
            <a:r>
              <a:rPr lang="x-none" b="1" smtClean="0"/>
              <a:t>dentitetom</a:t>
            </a:r>
          </a:p>
          <a:p>
            <a:r>
              <a:rPr lang="x-none" smtClean="0"/>
              <a:t>Svaka institucija uređuje svoju </a:t>
            </a:r>
            <a:r>
              <a:rPr lang="sr-Latn-CS" b="1" dirty="0" smtClean="0"/>
              <a:t>pristupnu </a:t>
            </a:r>
            <a:r>
              <a:rPr lang="x-none" b="1" smtClean="0"/>
              <a:t>polisu</a:t>
            </a:r>
            <a:r>
              <a:rPr lang="sr-Latn-CS" b="1" dirty="0" smtClean="0"/>
              <a:t> (Access Policy)</a:t>
            </a:r>
            <a:r>
              <a:rPr lang="x-none" b="1" smtClean="0"/>
              <a:t> </a:t>
            </a:r>
            <a:r>
              <a:rPr lang="x-none" smtClean="0"/>
              <a:t>kojom definiše pravila ponašanja na Internetu</a:t>
            </a:r>
            <a:endParaRPr lang="en-US" dirty="0" smtClean="0"/>
          </a:p>
          <a:p>
            <a:r>
              <a:rPr lang="sr-Latn-CS" dirty="0" smtClean="0"/>
              <a:t>Primer pristupne polise jedne institucije – pregled koji ima administrator institucije.</a:t>
            </a:r>
            <a:endParaRPr lang="en-US" dirty="0" smtClean="0"/>
          </a:p>
          <a:p>
            <a:endParaRPr lang="sr-Latn-CS" dirty="0" smtClean="0"/>
          </a:p>
          <a:p>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70" y="3304356"/>
            <a:ext cx="9721080" cy="26822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74359"/>
      </a:dk1>
      <a:lt1>
        <a:srgbClr val="FFFFFF"/>
      </a:lt1>
      <a:dk2>
        <a:srgbClr val="FFFFFF"/>
      </a:dk2>
      <a:lt2>
        <a:srgbClr val="0D8B9F"/>
      </a:lt2>
      <a:accent1>
        <a:srgbClr val="00899F"/>
      </a:accent1>
      <a:accent2>
        <a:srgbClr val="E0C300"/>
      </a:accent2>
      <a:accent3>
        <a:srgbClr val="FFFFFF"/>
      </a:accent3>
      <a:accent4>
        <a:srgbClr val="05384B"/>
      </a:accent4>
      <a:accent5>
        <a:srgbClr val="AAC4CD"/>
      </a:accent5>
      <a:accent6>
        <a:srgbClr val="CBB000"/>
      </a:accent6>
      <a:hlink>
        <a:srgbClr val="EE5019"/>
      </a:hlink>
      <a:folHlink>
        <a:srgbClr val="BFDD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16840</TotalTime>
  <Words>1493</Words>
  <Application>Microsoft Office PowerPoint</Application>
  <PresentationFormat>Custom</PresentationFormat>
  <Paragraphs>342</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Filtriraje WEB saobraćaja IronPort Proxy Cloud sistem</vt:lpstr>
      <vt:lpstr>Beogradski kampus  Keš serveri?</vt:lpstr>
      <vt:lpstr>Nabavka IronPort proxy servera</vt:lpstr>
      <vt:lpstr>AMRES Web Proxy Servis</vt:lpstr>
      <vt:lpstr>AMRES Web Proxy Servis  Topologija</vt:lpstr>
      <vt:lpstr>IronPort Proxy sistem</vt:lpstr>
      <vt:lpstr>IronPort Proxy sistem Kako radi? </vt:lpstr>
      <vt:lpstr>IronPort Proxy sistem Kako radi?</vt:lpstr>
      <vt:lpstr>IronPort Proxy sistem Kako radi?</vt:lpstr>
      <vt:lpstr>IronPort Proxy sistem Kako radi?</vt:lpstr>
      <vt:lpstr>Pristupne polise </vt:lpstr>
      <vt:lpstr>Globalna polisa Protocol and user agents</vt:lpstr>
      <vt:lpstr>Globalna polisa  URL filtering</vt:lpstr>
      <vt:lpstr>Globalna polisa  Applications Visibility and Control </vt:lpstr>
      <vt:lpstr>Globalna polisa  Objects settings</vt:lpstr>
      <vt:lpstr>Globalna polisa  Reputation and Anti-Malware Settings </vt:lpstr>
      <vt:lpstr>Konfiguracija na strani klijenta</vt:lpstr>
      <vt:lpstr>Konfiguracija na strani klijenta</vt:lpstr>
      <vt:lpstr>Konfiguracija na strani klijenta</vt:lpstr>
      <vt:lpstr>Konfiguracija na strani klijenta</vt:lpstr>
      <vt:lpstr>Web Proxy Autodiscovery Protocol WPAD protokol</vt:lpstr>
      <vt:lpstr>Nadgledanje IronPort uređaja</vt:lpstr>
      <vt:lpstr>Analiza logova</vt:lpstr>
      <vt:lpstr>Analiza logova</vt:lpstr>
      <vt:lpstr>Sawmill sistem Prikupljanje fajlova</vt:lpstr>
      <vt:lpstr>Sawmill sistem Veličina fajlova</vt:lpstr>
      <vt:lpstr>Sawmill sistem</vt:lpstr>
      <vt:lpstr>Problemi</vt:lpstr>
      <vt:lpstr>uTorrent problem</vt:lpstr>
      <vt:lpstr>Pitanja ? </vt:lpstr>
      <vt:lpstr>Hvala na pažnji!</vt:lpstr>
    </vt:vector>
  </TitlesOfParts>
  <Company>閜]櫤逄徘뿿�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 tanner</dc:creator>
  <cp:lastModifiedBy>jovana</cp:lastModifiedBy>
  <cp:revision>482</cp:revision>
  <dcterms:created xsi:type="dcterms:W3CDTF">2009-03-25T17:38:46Z</dcterms:created>
  <dcterms:modified xsi:type="dcterms:W3CDTF">2012-10-31T21:46:06Z</dcterms:modified>
</cp:coreProperties>
</file>