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70" r:id="rId4"/>
    <p:sldId id="258" r:id="rId5"/>
    <p:sldId id="265" r:id="rId6"/>
    <p:sldId id="260" r:id="rId7"/>
    <p:sldId id="262" r:id="rId8"/>
    <p:sldId id="264" r:id="rId9"/>
    <p:sldId id="259" r:id="rId10"/>
    <p:sldId id="261" r:id="rId11"/>
    <p:sldId id="266" r:id="rId12"/>
    <p:sldId id="267" r:id="rId13"/>
    <p:sldId id="269"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391" autoAdjust="0"/>
  </p:normalViewPr>
  <p:slideViewPr>
    <p:cSldViewPr>
      <p:cViewPr>
        <p:scale>
          <a:sx n="66" d="100"/>
          <a:sy n="66" d="100"/>
        </p:scale>
        <p:origin x="-1506" y="42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0B7AF6-FD60-43A3-82A7-C4C39B090054}" type="datetimeFigureOut">
              <a:rPr lang="en-US" smtClean="0"/>
              <a:pPr/>
              <a:t>11/1/2012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B1689-0C1F-43D9-904A-8C7D7688A7A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Slede</a:t>
            </a:r>
            <a:r>
              <a:rPr lang="sr-Latn-CS" dirty="0" smtClean="0"/>
              <a:t>ća</a:t>
            </a:r>
            <a:r>
              <a:rPr lang="sr-Latn-CS" baseline="0" dirty="0" smtClean="0"/>
              <a:t> tema je Geant projekat odnosno Na3T4 task koji je i finansirao naš dolazak ovde i ceo ovaj workshop.</a:t>
            </a:r>
          </a:p>
          <a:p>
            <a:r>
              <a:rPr lang="sr-Latn-CS" baseline="0" dirty="0" smtClean="0"/>
              <a:t>Genat je četvorogodišnji međunarodni projekat u kome trenutno učestvuje 40tak zemalja. Projekat je finansiran od strane evropske komisije i odvojena sredstva iznose oko 93 miliona evra. Ceo projekat je podeljen na 40 taskova i Na3T4 je jedan od njih.</a:t>
            </a:r>
          </a:p>
          <a:p>
            <a:r>
              <a:rPr lang="sr-Latn-CS" baseline="0" dirty="0" smtClean="0"/>
              <a:t>Cilj projekta je da se omogući naučno-istraživačkim institucijama/zajednicama širom evrope da unaprede saradnju.</a:t>
            </a:r>
          </a:p>
          <a:p>
            <a:r>
              <a:rPr lang="sr-Latn-CS" baseline="0" dirty="0" smtClean="0"/>
              <a:t>Ideja je takođe da se poboljša sama infrastruktura, koja je dovela do stvaranja evropske akademske mreže.</a:t>
            </a:r>
          </a:p>
          <a:p>
            <a:r>
              <a:rPr lang="sr-Latn-CS" baseline="0" dirty="0" smtClean="0"/>
              <a:t>Sa druge strane u okviru ovog projekta se takođe radi i na razvoju novih servisa, na globalnom nivou koji bi doprineli daljem razvoju nauke.</a:t>
            </a:r>
          </a:p>
          <a:p>
            <a:r>
              <a:rPr lang="sr-Latn-CS" baseline="0" dirty="0" smtClean="0"/>
              <a:t>Digitalni jaz je još jedan problem koji se javlja unutar evrope i jedan od ciljeva Geant projekta je da se unapredi tehnologija a i obrazovanje učesnika ovog projekta.</a:t>
            </a:r>
            <a:endParaRPr lang="en-US" dirty="0"/>
          </a:p>
        </p:txBody>
      </p:sp>
      <p:sp>
        <p:nvSpPr>
          <p:cNvPr id="4" name="Slide Number Placeholder 3"/>
          <p:cNvSpPr>
            <a:spLocks noGrp="1"/>
          </p:cNvSpPr>
          <p:nvPr>
            <p:ph type="sldNum" sz="quarter" idx="10"/>
          </p:nvPr>
        </p:nvSpPr>
        <p:spPr/>
        <p:txBody>
          <a:bodyPr/>
          <a:lstStyle/>
          <a:p>
            <a:fld id="{255B1689-0C1F-43D9-904A-8C7D7688A7A1}"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55B1689-0C1F-43D9-904A-8C7D7688A7A1}"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r>
              <a:rPr lang="en-US" dirty="0" err="1" smtClean="0"/>
              <a:t>Ovaj</a:t>
            </a:r>
            <a:r>
              <a:rPr lang="en-US" baseline="0" dirty="0" smtClean="0"/>
              <a:t> </a:t>
            </a:r>
            <a:r>
              <a:rPr lang="en-US" baseline="0" dirty="0" err="1" smtClean="0"/>
              <a:t>sajt</a:t>
            </a:r>
            <a:r>
              <a:rPr lang="en-US" baseline="0" dirty="0" smtClean="0"/>
              <a:t> </a:t>
            </a:r>
            <a:r>
              <a:rPr lang="en-US" baseline="0" dirty="0" err="1" smtClean="0"/>
              <a:t>predstavlja</a:t>
            </a:r>
            <a:r>
              <a:rPr lang="en-US" baseline="0" dirty="0" smtClean="0"/>
              <a:t> </a:t>
            </a:r>
            <a:r>
              <a:rPr lang="en-US" baseline="0" dirty="0" err="1" smtClean="0"/>
              <a:t>spisak</a:t>
            </a:r>
            <a:r>
              <a:rPr lang="en-US" baseline="0" dirty="0" smtClean="0"/>
              <a:t> </a:t>
            </a:r>
            <a:r>
              <a:rPr lang="en-US" baseline="0" dirty="0" err="1" smtClean="0"/>
              <a:t>aktivnosti</a:t>
            </a:r>
            <a:r>
              <a:rPr lang="en-US" baseline="0" dirty="0" smtClean="0"/>
              <a:t> </a:t>
            </a:r>
            <a:r>
              <a:rPr lang="en-US" baseline="0" dirty="0" err="1" smtClean="0"/>
              <a:t>kao</a:t>
            </a:r>
            <a:r>
              <a:rPr lang="en-US" baseline="0" dirty="0" smtClean="0"/>
              <a:t> I </a:t>
            </a:r>
            <a:r>
              <a:rPr lang="en-US" baseline="0" dirty="0" err="1" smtClean="0"/>
              <a:t>taskova</a:t>
            </a:r>
            <a:r>
              <a:rPr lang="en-US" baseline="0" dirty="0" smtClean="0"/>
              <a:t> </a:t>
            </a:r>
            <a:r>
              <a:rPr lang="en-US" baseline="0" dirty="0" err="1" smtClean="0"/>
              <a:t>koji</a:t>
            </a:r>
            <a:r>
              <a:rPr lang="en-US" baseline="0" dirty="0" smtClean="0"/>
              <a:t> </a:t>
            </a:r>
            <a:r>
              <a:rPr lang="en-US" baseline="0" dirty="0" err="1" smtClean="0"/>
              <a:t>su</a:t>
            </a:r>
            <a:r>
              <a:rPr lang="en-US" baseline="0" dirty="0" smtClean="0"/>
              <a:t> </a:t>
            </a:r>
            <a:r>
              <a:rPr lang="en-US" baseline="0" dirty="0" err="1" smtClean="0"/>
              <a:t>deo</a:t>
            </a:r>
            <a:r>
              <a:rPr lang="en-US" baseline="0" dirty="0" smtClean="0"/>
              <a:t> </a:t>
            </a:r>
            <a:r>
              <a:rPr lang="en-US" baseline="0" dirty="0" err="1" smtClean="0"/>
              <a:t>tih</a:t>
            </a:r>
            <a:r>
              <a:rPr lang="en-US" baseline="0" dirty="0" smtClean="0"/>
              <a:t> </a:t>
            </a:r>
            <a:r>
              <a:rPr lang="en-US" baseline="0" dirty="0" err="1" smtClean="0"/>
              <a:t>aktivnosti</a:t>
            </a:r>
            <a:r>
              <a:rPr lang="en-US" baseline="0" dirty="0" smtClean="0"/>
              <a:t>.</a:t>
            </a:r>
          </a:p>
          <a:p>
            <a:pPr>
              <a:buFontTx/>
              <a:buNone/>
            </a:pPr>
            <a:r>
              <a:rPr lang="en-US" baseline="0" dirty="0" err="1" smtClean="0"/>
              <a:t>Veoma</a:t>
            </a:r>
            <a:r>
              <a:rPr lang="en-US" baseline="0" dirty="0" smtClean="0"/>
              <a:t> </a:t>
            </a:r>
            <a:r>
              <a:rPr lang="en-US" baseline="0" dirty="0" err="1" smtClean="0"/>
              <a:t>mali</a:t>
            </a:r>
            <a:r>
              <a:rPr lang="en-US" baseline="0" dirty="0" smtClean="0"/>
              <a:t> </a:t>
            </a:r>
            <a:r>
              <a:rPr lang="en-US" baseline="0" dirty="0" err="1" smtClean="0"/>
              <a:t>deo</a:t>
            </a:r>
            <a:r>
              <a:rPr lang="en-US" baseline="0" dirty="0" smtClean="0"/>
              <a:t> </a:t>
            </a:r>
            <a:r>
              <a:rPr lang="en-US" baseline="0" dirty="0" err="1" smtClean="0"/>
              <a:t>novca</a:t>
            </a:r>
            <a:r>
              <a:rPr lang="en-US" baseline="0" dirty="0" smtClean="0"/>
              <a:t> </a:t>
            </a:r>
            <a:r>
              <a:rPr lang="en-US" baseline="0" dirty="0" err="1" smtClean="0"/>
              <a:t>ide</a:t>
            </a:r>
            <a:r>
              <a:rPr lang="en-US" baseline="0" dirty="0" smtClean="0"/>
              <a:t> NA3T4 </a:t>
            </a:r>
            <a:r>
              <a:rPr lang="en-US" baseline="0" dirty="0" err="1" smtClean="0"/>
              <a:t>tasku</a:t>
            </a:r>
            <a:r>
              <a:rPr lang="en-US" baseline="0" dirty="0" smtClean="0"/>
              <a:t>. </a:t>
            </a:r>
            <a:r>
              <a:rPr lang="en-US" baseline="0" dirty="0" err="1" smtClean="0"/>
              <a:t>Ve</a:t>
            </a:r>
            <a:r>
              <a:rPr lang="sr-Latn-CS" baseline="0" dirty="0" smtClean="0"/>
              <a:t>ći deo novca se ulaže u infrastrukturu.</a:t>
            </a:r>
            <a:endParaRPr lang="en-US" dirty="0"/>
          </a:p>
        </p:txBody>
      </p:sp>
      <p:sp>
        <p:nvSpPr>
          <p:cNvPr id="4" name="Slide Number Placeholder 3"/>
          <p:cNvSpPr>
            <a:spLocks noGrp="1"/>
          </p:cNvSpPr>
          <p:nvPr>
            <p:ph type="sldNum" sz="quarter" idx="10"/>
          </p:nvPr>
        </p:nvSpPr>
        <p:spPr/>
        <p:txBody>
          <a:bodyPr/>
          <a:lstStyle/>
          <a:p>
            <a:fld id="{260F01C9-F597-465A-A500-6B0D06A7C086}"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CS" dirty="0" smtClean="0"/>
              <a:t>NA3T4 </a:t>
            </a:r>
            <a:r>
              <a:rPr lang="sr-Latn-CS" baseline="0" dirty="0" smtClean="0"/>
              <a:t>predstavlja task koji se još naziva “Campus Best practice” i u njemu učestvuju Norveška, Finska, Češka i Srbija. Manpower ili ljudski resursi koji su odvojeni za ovaj task su 3.5 čoveka godišnje. To znači da svaka zemlja može da ima angažovanje od malo manje od jedne osobe za godinu dana.</a:t>
            </a:r>
          </a:p>
          <a:p>
            <a:r>
              <a:rPr lang="sr-Latn-CS" dirty="0" smtClean="0"/>
              <a:t>Kada</a:t>
            </a:r>
            <a:r>
              <a:rPr lang="sr-Latn-CS" baseline="0" dirty="0" smtClean="0"/>
              <a:t> pogledate sredstva koja su odvojena za ovaj task to predstavlja samo jedan mali deo od ukupne količine para.</a:t>
            </a:r>
          </a:p>
          <a:p>
            <a:endParaRPr lang="sr-Latn-CS" baseline="0" dirty="0" smtClean="0"/>
          </a:p>
        </p:txBody>
      </p:sp>
      <p:sp>
        <p:nvSpPr>
          <p:cNvPr id="4" name="Slide Number Placeholder 3"/>
          <p:cNvSpPr>
            <a:spLocks noGrp="1"/>
          </p:cNvSpPr>
          <p:nvPr>
            <p:ph type="sldNum" sz="quarter" idx="10"/>
          </p:nvPr>
        </p:nvSpPr>
        <p:spPr/>
        <p:txBody>
          <a:bodyPr/>
          <a:lstStyle/>
          <a:p>
            <a:fld id="{255B1689-0C1F-43D9-904A-8C7D7688A7A1}"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CS" baseline="0" dirty="0" smtClean="0">
                <a:sym typeface="Wingdings" pitchFamily="2" charset="2"/>
              </a:rPr>
              <a:t>Obaveštenja o novim dokumentima se mogu pronaći na tereninom sajtu.</a:t>
            </a:r>
          </a:p>
          <a:p>
            <a:r>
              <a:rPr lang="sr-Latn-CS" baseline="0" dirty="0" smtClean="0">
                <a:sym typeface="Wingdings" pitchFamily="2" charset="2"/>
              </a:rPr>
              <a:t>Trenutno je dostupno 44 dokumenta a ko želi može da se prijavi na CBP listu i da dobija obaveštenja o novim dokumentima.</a:t>
            </a:r>
            <a:endParaRPr lang="en-US" baseline="0" dirty="0" smtClean="0">
              <a:sym typeface="Wingdings" pitchFamily="2" charset="2"/>
            </a:endParaRPr>
          </a:p>
          <a:p>
            <a:pPr>
              <a:buFontTx/>
              <a:buNone/>
            </a:pPr>
            <a:endParaRPr lang="en-US" dirty="0"/>
          </a:p>
        </p:txBody>
      </p:sp>
      <p:sp>
        <p:nvSpPr>
          <p:cNvPr id="4" name="Slide Number Placeholder 3"/>
          <p:cNvSpPr>
            <a:spLocks noGrp="1"/>
          </p:cNvSpPr>
          <p:nvPr>
            <p:ph type="sldNum" sz="quarter" idx="10"/>
          </p:nvPr>
        </p:nvSpPr>
        <p:spPr/>
        <p:txBody>
          <a:bodyPr/>
          <a:lstStyle/>
          <a:p>
            <a:fld id="{260F01C9-F597-465A-A500-6B0D06A7C086}"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CS" dirty="0" smtClean="0"/>
              <a:t>Pokazalo</a:t>
            </a:r>
            <a:r>
              <a:rPr lang="sr-Latn-CS" baseline="0" dirty="0" smtClean="0"/>
              <a:t> se da se najčešći problemi u mreži javljaju kod krajnjih korisnika u okviru LAN mreže.</a:t>
            </a:r>
          </a:p>
          <a:p>
            <a:r>
              <a:rPr lang="sr-Latn-CS" baseline="0" dirty="0" smtClean="0"/>
              <a:t>To je dokumentovano u okviru ERNEST studije ali i u okviru anketa koje su obavljene u AMRESu, SARNETu i MRENu.</a:t>
            </a:r>
          </a:p>
          <a:p>
            <a:r>
              <a:rPr lang="sr-Latn-CS" baseline="0" dirty="0" smtClean="0"/>
              <a:t>Još jedan cilj ovog taska je da približi NREN i krajnje korisnike, da ustanovi koji su njihovi najveći i najčešći problemi.</a:t>
            </a:r>
          </a:p>
          <a:p>
            <a:r>
              <a:rPr lang="sr-Latn-CS" baseline="0" dirty="0" smtClean="0"/>
              <a:t>Ako pogledate budžet koji je odvojen za infrastrukturu vidi se da je dobar deo para potrošen za postavljanje nove opreme na kičmi geant mreže i za kupovinu optičkih linkova. Sve može da se baci u vodu ako lokalna mreža nije ispravna.</a:t>
            </a:r>
          </a:p>
        </p:txBody>
      </p:sp>
      <p:sp>
        <p:nvSpPr>
          <p:cNvPr id="4" name="Slide Number Placeholder 3"/>
          <p:cNvSpPr>
            <a:spLocks noGrp="1"/>
          </p:cNvSpPr>
          <p:nvPr>
            <p:ph type="sldNum" sz="quarter" idx="10"/>
          </p:nvPr>
        </p:nvSpPr>
        <p:spPr/>
        <p:txBody>
          <a:bodyPr/>
          <a:lstStyle/>
          <a:p>
            <a:fld id="{255B1689-0C1F-43D9-904A-8C7D7688A7A1}"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CS" dirty="0" smtClean="0"/>
              <a:t>Evropa</a:t>
            </a:r>
            <a:r>
              <a:rPr lang="sr-Latn-CS" baseline="0" dirty="0" smtClean="0"/>
              <a:t> sadrži više od 4000 univerziteta i svi imaji slične probleme.</a:t>
            </a:r>
          </a:p>
          <a:p>
            <a:r>
              <a:rPr lang="sr-Latn-CS" baseline="0" dirty="0" smtClean="0"/>
              <a:t>Ne treba ponavljati greške više puta već ih treba sagledati kroz sastanke i kolaboraciju.</a:t>
            </a:r>
          </a:p>
          <a:p>
            <a:r>
              <a:rPr lang="sr-Latn-CS" baseline="0" dirty="0" smtClean="0"/>
              <a:t>Ne samo između NREN-ova na nacionalnom nivou već i između NREN-a i kranjih institucija odnosno kampusa.</a:t>
            </a:r>
          </a:p>
          <a:p>
            <a:r>
              <a:rPr lang="sr-Latn-CS" baseline="0" dirty="0" smtClean="0"/>
              <a:t>Jedini pravi način da se obezbedi neprekidan end-to-end servis.</a:t>
            </a:r>
          </a:p>
          <a:p>
            <a:endParaRPr lang="en-US" dirty="0"/>
          </a:p>
        </p:txBody>
      </p:sp>
      <p:sp>
        <p:nvSpPr>
          <p:cNvPr id="4" name="Slide Number Placeholder 3"/>
          <p:cNvSpPr>
            <a:spLocks noGrp="1"/>
          </p:cNvSpPr>
          <p:nvPr>
            <p:ph type="sldNum" sz="quarter" idx="10"/>
          </p:nvPr>
        </p:nvSpPr>
        <p:spPr/>
        <p:txBody>
          <a:bodyPr/>
          <a:lstStyle/>
          <a:p>
            <a:fld id="{255B1689-0C1F-43D9-904A-8C7D7688A7A1}"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pPr eaLnBrk="1" hangingPunct="1"/>
            <a:r>
              <a:rPr lang="sr-Latn-CS" dirty="0" smtClean="0">
                <a:latin typeface="Times" pitchFamily="18" charset="0"/>
              </a:rPr>
              <a:t>Primer u</a:t>
            </a:r>
            <a:r>
              <a:rPr lang="sr-Latn-CS" baseline="0" dirty="0" smtClean="0">
                <a:latin typeface="Times" pitchFamily="18" charset="0"/>
              </a:rPr>
              <a:t> AMRESu je eduroam.</a:t>
            </a:r>
          </a:p>
          <a:p>
            <a:pPr eaLnBrk="1" hangingPunct="1"/>
            <a:r>
              <a:rPr lang="sr-Latn-CS" baseline="0" dirty="0" smtClean="0">
                <a:latin typeface="Times" pitchFamily="18" charset="0"/>
              </a:rPr>
              <a:t>Direktno oslikava ciljeve ovog taska. Implementacija eduroam servisa zahteva određeni napor.</a:t>
            </a:r>
          </a:p>
          <a:p>
            <a:pPr eaLnBrk="1" hangingPunct="1"/>
            <a:r>
              <a:rPr lang="sr-Latn-CS" baseline="0" dirty="0" smtClean="0">
                <a:latin typeface="Times" pitchFamily="18" charset="0"/>
              </a:rPr>
              <a:t>Naš eduroam tim je maksimalno izlazio u susret korisnicima i kroz sastanke sa njima sagledao najčešće probleme. </a:t>
            </a:r>
          </a:p>
          <a:p>
            <a:pPr eaLnBrk="1" hangingPunct="1"/>
            <a:r>
              <a:rPr lang="sr-Latn-CS" baseline="0" dirty="0" smtClean="0">
                <a:latin typeface="Times" pitchFamily="18" charset="0"/>
              </a:rPr>
              <a:t>Sada postoji korisničko uputstvo za instalaciju ldap-a i radijusa koje može pomoći korisnicima da konfigurišu eduroam u svojoj instituciji.</a:t>
            </a:r>
          </a:p>
          <a:p>
            <a:pPr eaLnBrk="1" hangingPunct="1"/>
            <a:r>
              <a:rPr lang="sr-Latn-CS" baseline="0" dirty="0" smtClean="0">
                <a:latin typeface="Times" pitchFamily="18" charset="0"/>
              </a:rPr>
              <a:t>Oko 60 lokacija. Treninzi.</a:t>
            </a:r>
            <a:endParaRPr lang="en-US" dirty="0" smtClean="0">
              <a:latin typeface="Times" pitchFamily="18" charset="0"/>
            </a:endParaRPr>
          </a:p>
        </p:txBody>
      </p:sp>
      <p:sp>
        <p:nvSpPr>
          <p:cNvPr id="54276" name="Slide Number Placeholder 3"/>
          <p:cNvSpPr>
            <a:spLocks noGrp="1"/>
          </p:cNvSpPr>
          <p:nvPr>
            <p:ph type="sldNum" sz="quarter" idx="5"/>
          </p:nvPr>
        </p:nvSpPr>
        <p:spPr>
          <a:noFill/>
        </p:spPr>
        <p:txBody>
          <a:bodyPr/>
          <a:lstStyle/>
          <a:p>
            <a:pPr defTabSz="890976"/>
            <a:fld id="{6DFD8081-7B8E-4C52-8008-E6478648C1E1}" type="slidenum">
              <a:rPr lang="en-US" smtClean="0">
                <a:latin typeface="Times" pitchFamily="18" charset="0"/>
              </a:rPr>
              <a:pPr defTabSz="890976"/>
              <a:t>8</a:t>
            </a:fld>
            <a:endParaRPr lang="en-US" dirty="0" smtClean="0">
              <a:latin typeface="Times"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CS" dirty="0" smtClean="0"/>
              <a:t>GigaCampus</a:t>
            </a:r>
            <a:r>
              <a:rPr lang="sr-Latn-CS" baseline="0" dirty="0" smtClean="0"/>
              <a:t> projekat predstavlja polaznu tačku. Norveška akademska mreža NORDUNET je želela da podigne nivo znanja i tehnologije i postavili su ciljeve u okviru ovog projekta. Projekat je imao odličan reultat. Početak samog </a:t>
            </a:r>
            <a:r>
              <a:rPr lang="en-US" sz="1200" dirty="0" err="1" smtClean="0"/>
              <a:t>GigaCampus</a:t>
            </a:r>
            <a:r>
              <a:rPr lang="en-US" sz="1200" dirty="0" smtClean="0"/>
              <a:t> </a:t>
            </a:r>
            <a:r>
              <a:rPr lang="sr-Latn-CS" baseline="0" dirty="0" smtClean="0"/>
              <a:t>projekta se na neki način poklapa sa ovim taskom.</a:t>
            </a:r>
          </a:p>
          <a:p>
            <a:r>
              <a:rPr lang="sr-Latn-CS" baseline="0" dirty="0" smtClean="0"/>
              <a:t>U geant3 plus se za ovaj task prijavilo 10 NRENova.</a:t>
            </a:r>
          </a:p>
          <a:p>
            <a:endParaRPr lang="en-US" dirty="0"/>
          </a:p>
        </p:txBody>
      </p:sp>
      <p:sp>
        <p:nvSpPr>
          <p:cNvPr id="4" name="Slide Number Placeholder 3"/>
          <p:cNvSpPr>
            <a:spLocks noGrp="1"/>
          </p:cNvSpPr>
          <p:nvPr>
            <p:ph type="sldNum" sz="quarter" idx="10"/>
          </p:nvPr>
        </p:nvSpPr>
        <p:spPr/>
        <p:txBody>
          <a:bodyPr/>
          <a:lstStyle/>
          <a:p>
            <a:fld id="{255B1689-0C1F-43D9-904A-8C7D7688A7A1}"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CS" dirty="0" smtClean="0"/>
              <a:t>Ovde je dat spisak tehničkih oblasti koje su obuhvaćene ovim taskom. A u zagradi možete videti broj</a:t>
            </a:r>
            <a:r>
              <a:rPr lang="sr-Latn-CS" baseline="0" dirty="0" smtClean="0"/>
              <a:t> dokumenata koji su izdati.</a:t>
            </a:r>
            <a:endParaRPr lang="en-US" dirty="0"/>
          </a:p>
        </p:txBody>
      </p:sp>
      <p:sp>
        <p:nvSpPr>
          <p:cNvPr id="4" name="Slide Number Placeholder 3"/>
          <p:cNvSpPr>
            <a:spLocks noGrp="1"/>
          </p:cNvSpPr>
          <p:nvPr>
            <p:ph type="sldNum" sz="quarter" idx="10"/>
          </p:nvPr>
        </p:nvSpPr>
        <p:spPr/>
        <p:txBody>
          <a:bodyPr/>
          <a:lstStyle/>
          <a:p>
            <a:fld id="{255B1689-0C1F-43D9-904A-8C7D7688A7A1}"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p:cNvPicPr>
            <a:picLocks noChangeAspect="1" noChangeArrowheads="1"/>
          </p:cNvPicPr>
          <p:nvPr userDrawn="1"/>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5" name="Text Box 9"/>
          <p:cNvSpPr txBox="1">
            <a:spLocks noChangeArrowheads="1"/>
          </p:cNvSpPr>
          <p:nvPr userDrawn="1"/>
        </p:nvSpPr>
        <p:spPr bwMode="auto">
          <a:xfrm>
            <a:off x="6516688" y="6175375"/>
            <a:ext cx="2057400" cy="219075"/>
          </a:xfrm>
          <a:prstGeom prst="rect">
            <a:avLst/>
          </a:prstGeom>
          <a:noFill/>
          <a:ln w="9525">
            <a:noFill/>
            <a:miter lim="800000"/>
            <a:headEnd/>
            <a:tailEnd/>
          </a:ln>
          <a:effectLst/>
        </p:spPr>
        <p:txBody>
          <a:bodyPr lIns="82309" tIns="41154" rIns="82309" bIns="41154">
            <a:spAutoFit/>
          </a:bodyPr>
          <a:lstStyle/>
          <a:p>
            <a:pPr fontAlgn="auto">
              <a:spcBef>
                <a:spcPct val="50000"/>
              </a:spcBef>
              <a:spcAft>
                <a:spcPts val="0"/>
              </a:spcAft>
              <a:defRPr/>
            </a:pPr>
            <a:r>
              <a:rPr lang="en-US" sz="900" dirty="0">
                <a:solidFill>
                  <a:schemeClr val="bg1"/>
                </a:solidFill>
                <a:latin typeface="Arial" charset="0"/>
              </a:rPr>
              <a:t>connect • communicate • collaborate</a:t>
            </a:r>
          </a:p>
        </p:txBody>
      </p:sp>
      <p:sp>
        <p:nvSpPr>
          <p:cNvPr id="7171" name="Rectangle 3"/>
          <p:cNvSpPr>
            <a:spLocks noGrp="1" noChangeArrowheads="1"/>
          </p:cNvSpPr>
          <p:nvPr>
            <p:ph type="ctrTitle"/>
          </p:nvPr>
        </p:nvSpPr>
        <p:spPr>
          <a:xfrm>
            <a:off x="1440405" y="1989649"/>
            <a:ext cx="6859071" cy="1166346"/>
          </a:xfrm>
        </p:spPr>
        <p:txBody>
          <a:bodyPr/>
          <a:lstStyle>
            <a:lvl1pPr>
              <a:defRPr/>
            </a:lvl1pPr>
          </a:lstStyle>
          <a:p>
            <a:r>
              <a:rPr lang="en-US" smtClean="0"/>
              <a:t>Click to edit Master title style</a:t>
            </a:r>
            <a:endParaRPr lang="en-US"/>
          </a:p>
        </p:txBody>
      </p:sp>
      <p:sp>
        <p:nvSpPr>
          <p:cNvPr id="7172" name="Rectangle 4"/>
          <p:cNvSpPr>
            <a:spLocks noGrp="1" noChangeArrowheads="1"/>
          </p:cNvSpPr>
          <p:nvPr>
            <p:ph type="subTitle" idx="1"/>
          </p:nvPr>
        </p:nvSpPr>
        <p:spPr>
          <a:xfrm>
            <a:off x="1440405" y="3430429"/>
            <a:ext cx="6859071" cy="1715215"/>
          </a:xfrm>
        </p:spPr>
        <p:txBody>
          <a:bodyPr/>
          <a:lstStyle>
            <a:lvl1pPr marL="0" indent="0">
              <a:buFontTx/>
              <a:buNone/>
              <a:defRPr sz="2200">
                <a:solidFill>
                  <a:schemeClr val="bg1"/>
                </a:solidFill>
              </a:defRPr>
            </a:lvl1pPr>
          </a:lstStyle>
          <a:p>
            <a:r>
              <a:rPr lang="en-US" smtClean="0"/>
              <a:t>Click to edit Master subtitle style</a:t>
            </a:r>
            <a:endParaRPr lang="en-US"/>
          </a:p>
        </p:txBody>
      </p:sp>
      <p:sp>
        <p:nvSpPr>
          <p:cNvPr id="6" name="Rectangle 5"/>
          <p:cNvSpPr>
            <a:spLocks noGrp="1" noChangeArrowheads="1"/>
          </p:cNvSpPr>
          <p:nvPr>
            <p:ph type="dt" sz="half" idx="10"/>
          </p:nvPr>
        </p:nvSpPr>
        <p:spPr>
          <a:xfrm>
            <a:off x="685800" y="6243638"/>
            <a:ext cx="1920875" cy="479425"/>
          </a:xfrm>
        </p:spPr>
        <p:txBody>
          <a:bodyPr/>
          <a:lstStyle>
            <a:lvl1pPr>
              <a:defRPr/>
            </a:lvl1pPr>
          </a:lstStyle>
          <a:p>
            <a:pPr>
              <a:defRPr/>
            </a:pPr>
            <a:endParaRPr lang="en-US"/>
          </a:p>
        </p:txBody>
      </p:sp>
      <p:sp>
        <p:nvSpPr>
          <p:cNvPr id="7" name="Rectangle 6"/>
          <p:cNvSpPr>
            <a:spLocks noGrp="1" noChangeArrowheads="1"/>
          </p:cNvSpPr>
          <p:nvPr>
            <p:ph type="ftr" sz="quarter" idx="11"/>
          </p:nvPr>
        </p:nvSpPr>
        <p:spPr>
          <a:xfrm>
            <a:off x="3155950" y="6243638"/>
            <a:ext cx="2811463" cy="479425"/>
          </a:xfrm>
        </p:spPr>
        <p:txBody>
          <a:bodyPr/>
          <a:lstStyle>
            <a:lvl1pPr>
              <a:defRPr/>
            </a:lvl1pPr>
          </a:lstStyle>
          <a:p>
            <a:pPr>
              <a:defRPr/>
            </a:pPr>
            <a:endParaRPr lang="en-US"/>
          </a:p>
        </p:txBody>
      </p:sp>
      <p:sp>
        <p:nvSpPr>
          <p:cNvPr id="8" name="Rectangle 7"/>
          <p:cNvSpPr>
            <a:spLocks noGrp="1" noChangeArrowheads="1"/>
          </p:cNvSpPr>
          <p:nvPr>
            <p:ph type="sldNum" sz="quarter" idx="12"/>
          </p:nvPr>
        </p:nvSpPr>
        <p:spPr>
          <a:xfrm>
            <a:off x="6584950" y="6243638"/>
            <a:ext cx="1851025" cy="479425"/>
          </a:xfrm>
        </p:spPr>
        <p:txBody>
          <a:bodyPr/>
          <a:lstStyle>
            <a:lvl1pPr>
              <a:defRPr/>
            </a:lvl1pPr>
          </a:lstStyle>
          <a:p>
            <a:pPr>
              <a:defRPr/>
            </a:pPr>
            <a:fld id="{7D8B8411-FFDB-4784-BEE3-CAFE58A64AB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F5D3798-66B0-42BB-8774-40CF9CF9328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6119" y="228695"/>
            <a:ext cx="1941975" cy="525999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907" y="228695"/>
            <a:ext cx="5693029" cy="525999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2AD335A-822D-4E2B-BAA9-FD2B3051B5A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373602"/>
            <a:ext cx="8077093" cy="411508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7DB7B34-2CF8-4BC0-864D-319C6E88B8B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1632" y="4406673"/>
            <a:ext cx="7773614" cy="1362166"/>
          </a:xfrm>
        </p:spPr>
        <p:txBody>
          <a:bodyPr/>
          <a:lstStyle>
            <a:lvl1pPr algn="l">
              <a:defRPr sz="3600" b="1" cap="all"/>
            </a:lvl1pPr>
          </a:lstStyle>
          <a:p>
            <a:r>
              <a:rPr lang="en-US" smtClean="0"/>
              <a:t>Click to edit Master title style</a:t>
            </a:r>
            <a:endParaRPr lang="en-US"/>
          </a:p>
        </p:txBody>
      </p:sp>
      <p:sp>
        <p:nvSpPr>
          <p:cNvPr id="3" name="Text Placeholder 2"/>
          <p:cNvSpPr>
            <a:spLocks noGrp="1"/>
          </p:cNvSpPr>
          <p:nvPr>
            <p:ph type="body" idx="1"/>
          </p:nvPr>
        </p:nvSpPr>
        <p:spPr>
          <a:xfrm>
            <a:off x="721632" y="2907289"/>
            <a:ext cx="7773614" cy="1499384"/>
          </a:xfrm>
        </p:spPr>
        <p:txBody>
          <a:bodyPr anchor="b"/>
          <a:lstStyle>
            <a:lvl1pPr marL="0" indent="0">
              <a:buNone/>
              <a:defRPr sz="1800"/>
            </a:lvl1pPr>
            <a:lvl2pPr marL="411547" indent="0">
              <a:buNone/>
              <a:defRPr sz="1600"/>
            </a:lvl2pPr>
            <a:lvl3pPr marL="823095" indent="0">
              <a:buNone/>
              <a:defRPr sz="1400"/>
            </a:lvl3pPr>
            <a:lvl4pPr marL="1234642" indent="0">
              <a:buNone/>
              <a:defRPr sz="1300"/>
            </a:lvl4pPr>
            <a:lvl5pPr marL="1646190" indent="0">
              <a:buNone/>
              <a:defRPr sz="1300"/>
            </a:lvl5pPr>
            <a:lvl6pPr marL="2057738" indent="0">
              <a:buNone/>
              <a:defRPr sz="1300"/>
            </a:lvl6pPr>
            <a:lvl7pPr marL="2469286" indent="0">
              <a:buNone/>
              <a:defRPr sz="1300"/>
            </a:lvl7pPr>
            <a:lvl8pPr marL="2880834" indent="0">
              <a:buNone/>
              <a:defRPr sz="1300"/>
            </a:lvl8pPr>
            <a:lvl9pPr marL="3292382" indent="0">
              <a:buNone/>
              <a:defRPr sz="13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629F75-F45F-4282-9B8A-6097ECA2ED1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908" y="1373603"/>
            <a:ext cx="3816788" cy="4115085"/>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9877" y="1373603"/>
            <a:ext cx="3818216" cy="4115085"/>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83F3752-9CC8-4F1E-ADAC-DF107053232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73" y="274435"/>
            <a:ext cx="8229457" cy="1143476"/>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73" y="1535118"/>
            <a:ext cx="4039708" cy="640347"/>
          </a:xfrm>
        </p:spPr>
        <p:txBody>
          <a:bodyPr anchor="b"/>
          <a:lstStyle>
            <a:lvl1pPr marL="0" indent="0">
              <a:buNone/>
              <a:defRPr sz="2200" b="1"/>
            </a:lvl1pPr>
            <a:lvl2pPr marL="411547" indent="0">
              <a:buNone/>
              <a:defRPr sz="1800" b="1"/>
            </a:lvl2pPr>
            <a:lvl3pPr marL="823095" indent="0">
              <a:buNone/>
              <a:defRPr sz="1600" b="1"/>
            </a:lvl3pPr>
            <a:lvl4pPr marL="1234642" indent="0">
              <a:buNone/>
              <a:defRPr sz="1400" b="1"/>
            </a:lvl4pPr>
            <a:lvl5pPr marL="1646190" indent="0">
              <a:buNone/>
              <a:defRPr sz="1400" b="1"/>
            </a:lvl5pPr>
            <a:lvl6pPr marL="2057738" indent="0">
              <a:buNone/>
              <a:defRPr sz="1400" b="1"/>
            </a:lvl6pPr>
            <a:lvl7pPr marL="2469286" indent="0">
              <a:buNone/>
              <a:defRPr sz="1400" b="1"/>
            </a:lvl7pPr>
            <a:lvl8pPr marL="2880834" indent="0">
              <a:buNone/>
              <a:defRPr sz="1400" b="1"/>
            </a:lvl8pPr>
            <a:lvl9pPr marL="3292382" indent="0">
              <a:buNone/>
              <a:defRPr sz="1400" b="1"/>
            </a:lvl9pPr>
          </a:lstStyle>
          <a:p>
            <a:pPr lvl="0"/>
            <a:r>
              <a:rPr lang="en-US" smtClean="0"/>
              <a:t>Click to edit Master text styles</a:t>
            </a:r>
          </a:p>
        </p:txBody>
      </p:sp>
      <p:sp>
        <p:nvSpPr>
          <p:cNvPr id="4" name="Content Placeholder 3"/>
          <p:cNvSpPr>
            <a:spLocks noGrp="1"/>
          </p:cNvSpPr>
          <p:nvPr>
            <p:ph sz="half" idx="2"/>
          </p:nvPr>
        </p:nvSpPr>
        <p:spPr>
          <a:xfrm>
            <a:off x="457273" y="2175465"/>
            <a:ext cx="4039708" cy="3950711"/>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592" y="1535118"/>
            <a:ext cx="4041136" cy="640347"/>
          </a:xfrm>
        </p:spPr>
        <p:txBody>
          <a:bodyPr anchor="b"/>
          <a:lstStyle>
            <a:lvl1pPr marL="0" indent="0">
              <a:buNone/>
              <a:defRPr sz="2200" b="1"/>
            </a:lvl1pPr>
            <a:lvl2pPr marL="411547" indent="0">
              <a:buNone/>
              <a:defRPr sz="1800" b="1"/>
            </a:lvl2pPr>
            <a:lvl3pPr marL="823095" indent="0">
              <a:buNone/>
              <a:defRPr sz="1600" b="1"/>
            </a:lvl3pPr>
            <a:lvl4pPr marL="1234642" indent="0">
              <a:buNone/>
              <a:defRPr sz="1400" b="1"/>
            </a:lvl4pPr>
            <a:lvl5pPr marL="1646190" indent="0">
              <a:buNone/>
              <a:defRPr sz="1400" b="1"/>
            </a:lvl5pPr>
            <a:lvl6pPr marL="2057738" indent="0">
              <a:buNone/>
              <a:defRPr sz="1400" b="1"/>
            </a:lvl6pPr>
            <a:lvl7pPr marL="2469286" indent="0">
              <a:buNone/>
              <a:defRPr sz="1400" b="1"/>
            </a:lvl7pPr>
            <a:lvl8pPr marL="2880834" indent="0">
              <a:buNone/>
              <a:defRPr sz="1400" b="1"/>
            </a:lvl8pPr>
            <a:lvl9pPr marL="3292382" indent="0">
              <a:buNone/>
              <a:defRPr sz="1400" b="1"/>
            </a:lvl9pPr>
          </a:lstStyle>
          <a:p>
            <a:pPr lvl="0"/>
            <a:r>
              <a:rPr lang="en-US" smtClean="0"/>
              <a:t>Click to edit Master text styles</a:t>
            </a:r>
          </a:p>
        </p:txBody>
      </p:sp>
      <p:sp>
        <p:nvSpPr>
          <p:cNvPr id="6" name="Content Placeholder 5"/>
          <p:cNvSpPr>
            <a:spLocks noGrp="1"/>
          </p:cNvSpPr>
          <p:nvPr>
            <p:ph sz="quarter" idx="4"/>
          </p:nvPr>
        </p:nvSpPr>
        <p:spPr>
          <a:xfrm>
            <a:off x="4645592" y="2175465"/>
            <a:ext cx="4041136" cy="3950711"/>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3349CFC-8D7A-43BA-89E6-0B1AFACD06D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41A6016-3E9E-4DB5-97E5-C17347CAEE3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9843E12-3248-4498-AF86-4FFE511B0D3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71" y="273006"/>
            <a:ext cx="3007989" cy="1162057"/>
          </a:xfrm>
        </p:spPr>
        <p:txBody>
          <a:bodyPr anchor="b"/>
          <a:lstStyle>
            <a:lvl1pPr algn="l">
              <a:defRPr sz="1800" b="1"/>
            </a:lvl1pPr>
          </a:lstStyle>
          <a:p>
            <a:r>
              <a:rPr lang="en-US" smtClean="0"/>
              <a:t>Click to edit Master title style</a:t>
            </a:r>
            <a:endParaRPr lang="en-US"/>
          </a:p>
        </p:txBody>
      </p:sp>
      <p:sp>
        <p:nvSpPr>
          <p:cNvPr id="3" name="Content Placeholder 2"/>
          <p:cNvSpPr>
            <a:spLocks noGrp="1"/>
          </p:cNvSpPr>
          <p:nvPr>
            <p:ph idx="1"/>
          </p:nvPr>
        </p:nvSpPr>
        <p:spPr>
          <a:xfrm>
            <a:off x="3575291" y="273005"/>
            <a:ext cx="5111438" cy="5853170"/>
          </a:xfrm>
        </p:spPr>
        <p:txBody>
          <a:bodyPr/>
          <a:lstStyle>
            <a:lvl1pP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71" y="1435063"/>
            <a:ext cx="3007989" cy="4691112"/>
          </a:xfrm>
        </p:spPr>
        <p:txBody>
          <a:bodyPr/>
          <a:lstStyle>
            <a:lvl1pPr marL="0" indent="0">
              <a:buNone/>
              <a:defRPr sz="1300"/>
            </a:lvl1pPr>
            <a:lvl2pPr marL="411547" indent="0">
              <a:buNone/>
              <a:defRPr sz="1100"/>
            </a:lvl2pPr>
            <a:lvl3pPr marL="823095" indent="0">
              <a:buNone/>
              <a:defRPr sz="900"/>
            </a:lvl3pPr>
            <a:lvl4pPr marL="1234642" indent="0">
              <a:buNone/>
              <a:defRPr sz="800"/>
            </a:lvl4pPr>
            <a:lvl5pPr marL="1646190" indent="0">
              <a:buNone/>
              <a:defRPr sz="800"/>
            </a:lvl5pPr>
            <a:lvl6pPr marL="2057738" indent="0">
              <a:buNone/>
              <a:defRPr sz="800"/>
            </a:lvl6pPr>
            <a:lvl7pPr marL="2469286" indent="0">
              <a:buNone/>
              <a:defRPr sz="800"/>
            </a:lvl7pPr>
            <a:lvl8pPr marL="2880834" indent="0">
              <a:buNone/>
              <a:defRPr sz="800"/>
            </a:lvl8pPr>
            <a:lvl9pPr marL="3292382" indent="0">
              <a:buNone/>
              <a:defRPr sz="8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9338D71-AA31-448B-B0DC-AC8FCB3CE86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32" y="4801172"/>
            <a:ext cx="5487257" cy="566021"/>
          </a:xfrm>
        </p:spPr>
        <p:txBody>
          <a:bodyPr anchor="b"/>
          <a:lstStyle>
            <a:lvl1pPr algn="l">
              <a:defRPr sz="1800" b="1"/>
            </a:lvl1pPr>
          </a:lstStyle>
          <a:p>
            <a:r>
              <a:rPr lang="en-US" smtClean="0"/>
              <a:t>Click to edit Master title style</a:t>
            </a:r>
            <a:endParaRPr lang="en-US"/>
          </a:p>
        </p:txBody>
      </p:sp>
      <p:sp>
        <p:nvSpPr>
          <p:cNvPr id="3" name="Picture Placeholder 2"/>
          <p:cNvSpPr>
            <a:spLocks noGrp="1"/>
          </p:cNvSpPr>
          <p:nvPr>
            <p:ph type="pic" idx="1"/>
          </p:nvPr>
        </p:nvSpPr>
        <p:spPr>
          <a:xfrm>
            <a:off x="1791932" y="613191"/>
            <a:ext cx="5487257" cy="4115085"/>
          </a:xfrm>
        </p:spPr>
        <p:txBody>
          <a:bodyPr/>
          <a:lstStyle>
            <a:lvl1pPr marL="0" indent="0">
              <a:buNone/>
              <a:defRPr sz="2900"/>
            </a:lvl1pPr>
            <a:lvl2pPr marL="411547" indent="0">
              <a:buNone/>
              <a:defRPr sz="2500"/>
            </a:lvl2pPr>
            <a:lvl3pPr marL="823095" indent="0">
              <a:buNone/>
              <a:defRPr sz="2200"/>
            </a:lvl3pPr>
            <a:lvl4pPr marL="1234642" indent="0">
              <a:buNone/>
              <a:defRPr sz="1800"/>
            </a:lvl4pPr>
            <a:lvl5pPr marL="1646190" indent="0">
              <a:buNone/>
              <a:defRPr sz="1800"/>
            </a:lvl5pPr>
            <a:lvl6pPr marL="2057738" indent="0">
              <a:buNone/>
              <a:defRPr sz="1800"/>
            </a:lvl6pPr>
            <a:lvl7pPr marL="2469286" indent="0">
              <a:buNone/>
              <a:defRPr sz="1800"/>
            </a:lvl7pPr>
            <a:lvl8pPr marL="2880834" indent="0">
              <a:buNone/>
              <a:defRPr sz="1800"/>
            </a:lvl8pPr>
            <a:lvl9pPr marL="3292382" indent="0">
              <a:buNone/>
              <a:defRPr sz="1800"/>
            </a:lvl9pPr>
          </a:lstStyle>
          <a:p>
            <a:pPr lvl="0"/>
            <a:r>
              <a:rPr lang="en-US" noProof="0" smtClean="0"/>
              <a:t>Click icon to add picture</a:t>
            </a:r>
          </a:p>
        </p:txBody>
      </p:sp>
      <p:sp>
        <p:nvSpPr>
          <p:cNvPr id="4" name="Text Placeholder 3"/>
          <p:cNvSpPr>
            <a:spLocks noGrp="1"/>
          </p:cNvSpPr>
          <p:nvPr>
            <p:ph type="body" sz="half" idx="2"/>
          </p:nvPr>
        </p:nvSpPr>
        <p:spPr>
          <a:xfrm>
            <a:off x="1791932" y="5367193"/>
            <a:ext cx="5487257" cy="804721"/>
          </a:xfrm>
        </p:spPr>
        <p:txBody>
          <a:bodyPr/>
          <a:lstStyle>
            <a:lvl1pPr marL="0" indent="0">
              <a:buNone/>
              <a:defRPr sz="1300"/>
            </a:lvl1pPr>
            <a:lvl2pPr marL="411547" indent="0">
              <a:buNone/>
              <a:defRPr sz="1100"/>
            </a:lvl2pPr>
            <a:lvl3pPr marL="823095" indent="0">
              <a:buNone/>
              <a:defRPr sz="900"/>
            </a:lvl3pPr>
            <a:lvl4pPr marL="1234642" indent="0">
              <a:buNone/>
              <a:defRPr sz="800"/>
            </a:lvl4pPr>
            <a:lvl5pPr marL="1646190" indent="0">
              <a:buNone/>
              <a:defRPr sz="800"/>
            </a:lvl5pPr>
            <a:lvl6pPr marL="2057738" indent="0">
              <a:buNone/>
              <a:defRPr sz="800"/>
            </a:lvl6pPr>
            <a:lvl7pPr marL="2469286" indent="0">
              <a:buNone/>
              <a:defRPr sz="800"/>
            </a:lvl7pPr>
            <a:lvl8pPr marL="2880834" indent="0">
              <a:buNone/>
              <a:defRPr sz="800"/>
            </a:lvl8pPr>
            <a:lvl9pPr marL="3292382" indent="0">
              <a:buNone/>
              <a:defRPr sz="8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DD73059-E4A0-4446-BE3D-06049CD6274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1"/>
          <p:cNvPicPr>
            <a:picLocks noChangeAspect="1" noChangeArrowheads="1"/>
          </p:cNvPicPr>
          <p:nvPr/>
        </p:nvPicPr>
        <p:blipFill>
          <a:blip r:embed="rId13" cstate="print"/>
          <a:srcRect/>
          <a:stretch>
            <a:fillRect/>
          </a:stretch>
        </p:blipFill>
        <p:spPr bwMode="auto">
          <a:xfrm>
            <a:off x="0" y="-1588"/>
            <a:ext cx="9144000" cy="6859588"/>
          </a:xfrm>
          <a:prstGeom prst="rect">
            <a:avLst/>
          </a:prstGeom>
          <a:noFill/>
          <a:ln w="9525">
            <a:noFill/>
            <a:miter lim="800000"/>
            <a:headEnd/>
            <a:tailEnd/>
          </a:ln>
        </p:spPr>
      </p:pic>
      <p:sp>
        <p:nvSpPr>
          <p:cNvPr id="1027" name="Rectangle 2"/>
          <p:cNvSpPr>
            <a:spLocks noGrp="1" noChangeArrowheads="1"/>
          </p:cNvSpPr>
          <p:nvPr>
            <p:ph type="title"/>
          </p:nvPr>
        </p:nvSpPr>
        <p:spPr bwMode="auto">
          <a:xfrm>
            <a:off x="381000" y="228600"/>
            <a:ext cx="6340475" cy="868363"/>
          </a:xfrm>
          <a:prstGeom prst="rect">
            <a:avLst/>
          </a:prstGeom>
          <a:noFill/>
          <a:ln w="9525">
            <a:noFill/>
            <a:miter lim="800000"/>
            <a:headEnd/>
            <a:tailEnd/>
          </a:ln>
        </p:spPr>
        <p:txBody>
          <a:bodyPr vert="horz" wrap="square" lIns="91435" tIns="45718" rIns="91435" bIns="45718" numCol="1" anchor="t"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1373188"/>
            <a:ext cx="7772400" cy="4114800"/>
          </a:xfrm>
          <a:prstGeom prst="rect">
            <a:avLst/>
          </a:prstGeom>
          <a:noFill/>
          <a:ln w="9525">
            <a:noFill/>
            <a:miter lim="800000"/>
            <a:headEnd/>
            <a:tailEnd/>
          </a:ln>
        </p:spPr>
        <p:txBody>
          <a:bodyPr vert="horz" wrap="square" lIns="91435" tIns="45718" rIns="91435" bIns="4571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35" tIns="45718" rIns="91435" bIns="45718" numCol="1" anchor="t" anchorCtr="0" compatLnSpc="1">
            <a:prstTxWarp prst="textNoShape">
              <a:avLst/>
            </a:prstTxWarp>
          </a:bodyPr>
          <a:lstStyle>
            <a:lvl1pPr fontAlgn="auto">
              <a:spcBef>
                <a:spcPts val="0"/>
              </a:spcBef>
              <a:spcAft>
                <a:spcPts val="0"/>
              </a:spcAft>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35" tIns="45718" rIns="91435" bIns="45718" numCol="1" anchor="t" anchorCtr="0" compatLnSpc="1">
            <a:prstTxWarp prst="textNoShape">
              <a:avLst/>
            </a:prstTxWarp>
          </a:bodyPr>
          <a:lstStyle>
            <a:lvl1pPr algn="ctr" fontAlgn="auto">
              <a:spcBef>
                <a:spcPts val="0"/>
              </a:spcBef>
              <a:spcAft>
                <a:spcPts val="0"/>
              </a:spcAft>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35" tIns="45718" rIns="91435" bIns="45718" numCol="1" anchor="t" anchorCtr="0" compatLnSpc="1">
            <a:prstTxWarp prst="textNoShape">
              <a:avLst/>
            </a:prstTxWarp>
          </a:bodyPr>
          <a:lstStyle>
            <a:lvl1pPr algn="r" fontAlgn="auto">
              <a:spcBef>
                <a:spcPts val="0"/>
              </a:spcBef>
              <a:spcAft>
                <a:spcPts val="0"/>
              </a:spcAft>
              <a:defRPr sz="1400">
                <a:latin typeface="+mn-lt"/>
              </a:defRPr>
            </a:lvl1pPr>
          </a:lstStyle>
          <a:p>
            <a:pPr>
              <a:defRPr/>
            </a:pPr>
            <a:fld id="{8A00B542-D5B9-454C-9B39-C41979F17827}" type="slidenum">
              <a:rPr lang="en-US"/>
              <a:pPr>
                <a:defRPr/>
              </a:pPr>
              <a:t>‹#›</a:t>
            </a:fld>
            <a:endParaRPr lang="en-US"/>
          </a:p>
        </p:txBody>
      </p:sp>
      <p:sp>
        <p:nvSpPr>
          <p:cNvPr id="1037" name="Text Box 13"/>
          <p:cNvSpPr txBox="1">
            <a:spLocks noChangeArrowheads="1"/>
          </p:cNvSpPr>
          <p:nvPr/>
        </p:nvSpPr>
        <p:spPr bwMode="auto">
          <a:xfrm>
            <a:off x="6516688" y="6175375"/>
            <a:ext cx="2057400" cy="219075"/>
          </a:xfrm>
          <a:prstGeom prst="rect">
            <a:avLst/>
          </a:prstGeom>
          <a:noFill/>
          <a:ln w="9525">
            <a:noFill/>
            <a:miter lim="800000"/>
            <a:headEnd/>
            <a:tailEnd/>
          </a:ln>
          <a:effectLst/>
        </p:spPr>
        <p:txBody>
          <a:bodyPr lIns="82314" tIns="41157" rIns="82314" bIns="41157">
            <a:spAutoFit/>
          </a:bodyPr>
          <a:lstStyle/>
          <a:p>
            <a:pPr fontAlgn="auto">
              <a:spcBef>
                <a:spcPct val="50000"/>
              </a:spcBef>
              <a:spcAft>
                <a:spcPts val="0"/>
              </a:spcAft>
              <a:defRPr/>
            </a:pPr>
            <a:r>
              <a:rPr lang="en-US" sz="900">
                <a:solidFill>
                  <a:schemeClr val="bg1"/>
                </a:solidFill>
                <a:latin typeface="Arial" charset="0"/>
              </a:rPr>
              <a:t>connect • communicate • collaborate</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2500" b="1">
          <a:solidFill>
            <a:schemeClr val="bg1"/>
          </a:solidFill>
          <a:latin typeface="+mj-lt"/>
          <a:ea typeface="+mj-ea"/>
          <a:cs typeface="+mj-cs"/>
        </a:defRPr>
      </a:lvl1pPr>
      <a:lvl2pPr algn="l" rtl="0" eaLnBrk="0" fontAlgn="base" hangingPunct="0">
        <a:spcBef>
          <a:spcPct val="0"/>
        </a:spcBef>
        <a:spcAft>
          <a:spcPct val="0"/>
        </a:spcAft>
        <a:defRPr sz="2500" b="1">
          <a:solidFill>
            <a:schemeClr val="bg1"/>
          </a:solidFill>
          <a:latin typeface="Arial" charset="0"/>
        </a:defRPr>
      </a:lvl2pPr>
      <a:lvl3pPr algn="l" rtl="0" eaLnBrk="0" fontAlgn="base" hangingPunct="0">
        <a:spcBef>
          <a:spcPct val="0"/>
        </a:spcBef>
        <a:spcAft>
          <a:spcPct val="0"/>
        </a:spcAft>
        <a:defRPr sz="2500" b="1">
          <a:solidFill>
            <a:schemeClr val="bg1"/>
          </a:solidFill>
          <a:latin typeface="Arial" charset="0"/>
        </a:defRPr>
      </a:lvl3pPr>
      <a:lvl4pPr algn="l" rtl="0" eaLnBrk="0" fontAlgn="base" hangingPunct="0">
        <a:spcBef>
          <a:spcPct val="0"/>
        </a:spcBef>
        <a:spcAft>
          <a:spcPct val="0"/>
        </a:spcAft>
        <a:defRPr sz="2500" b="1">
          <a:solidFill>
            <a:schemeClr val="bg1"/>
          </a:solidFill>
          <a:latin typeface="Arial" charset="0"/>
        </a:defRPr>
      </a:lvl4pPr>
      <a:lvl5pPr algn="l" rtl="0" eaLnBrk="0" fontAlgn="base" hangingPunct="0">
        <a:spcBef>
          <a:spcPct val="0"/>
        </a:spcBef>
        <a:spcAft>
          <a:spcPct val="0"/>
        </a:spcAft>
        <a:defRPr sz="2500" b="1">
          <a:solidFill>
            <a:schemeClr val="bg1"/>
          </a:solidFill>
          <a:latin typeface="Arial" charset="0"/>
        </a:defRPr>
      </a:lvl5pPr>
      <a:lvl6pPr marL="411571" algn="l" defTabSz="914603" rtl="0" eaLnBrk="1" fontAlgn="base" hangingPunct="1">
        <a:spcBef>
          <a:spcPct val="0"/>
        </a:spcBef>
        <a:spcAft>
          <a:spcPct val="0"/>
        </a:spcAft>
        <a:defRPr sz="2500" b="1">
          <a:solidFill>
            <a:schemeClr val="bg1"/>
          </a:solidFill>
          <a:latin typeface="Arial" charset="0"/>
        </a:defRPr>
      </a:lvl6pPr>
      <a:lvl7pPr marL="823143" algn="l" defTabSz="914603" rtl="0" eaLnBrk="1" fontAlgn="base" hangingPunct="1">
        <a:spcBef>
          <a:spcPct val="0"/>
        </a:spcBef>
        <a:spcAft>
          <a:spcPct val="0"/>
        </a:spcAft>
        <a:defRPr sz="2500" b="1">
          <a:solidFill>
            <a:schemeClr val="bg1"/>
          </a:solidFill>
          <a:latin typeface="Arial" charset="0"/>
        </a:defRPr>
      </a:lvl7pPr>
      <a:lvl8pPr marL="1234714" algn="l" defTabSz="914603" rtl="0" eaLnBrk="1" fontAlgn="base" hangingPunct="1">
        <a:spcBef>
          <a:spcPct val="0"/>
        </a:spcBef>
        <a:spcAft>
          <a:spcPct val="0"/>
        </a:spcAft>
        <a:defRPr sz="2500" b="1">
          <a:solidFill>
            <a:schemeClr val="bg1"/>
          </a:solidFill>
          <a:latin typeface="Arial" charset="0"/>
        </a:defRPr>
      </a:lvl8pPr>
      <a:lvl9pPr marL="1646286" algn="l" defTabSz="914603" rtl="0" eaLnBrk="1" fontAlgn="base" hangingPunct="1">
        <a:spcBef>
          <a:spcPct val="0"/>
        </a:spcBef>
        <a:spcAft>
          <a:spcPct val="0"/>
        </a:spcAft>
        <a:defRPr sz="2500" b="1">
          <a:solidFill>
            <a:schemeClr val="bg1"/>
          </a:solidFill>
          <a:latin typeface="Arial" charset="0"/>
        </a:defRPr>
      </a:lvl9pPr>
    </p:titleStyle>
    <p:bodyStyle>
      <a:lvl1pPr marL="260350" indent="-260350" algn="l" rtl="0" eaLnBrk="0" fontAlgn="base" hangingPunct="0">
        <a:spcBef>
          <a:spcPct val="20000"/>
        </a:spcBef>
        <a:spcAft>
          <a:spcPct val="0"/>
        </a:spcAft>
        <a:buClr>
          <a:srgbClr val="B4D100"/>
        </a:buClr>
        <a:buSzPct val="80000"/>
        <a:buBlip>
          <a:blip r:embed="rId14"/>
        </a:buBlip>
        <a:defRPr sz="3200">
          <a:solidFill>
            <a:schemeClr val="tx1"/>
          </a:solidFill>
          <a:latin typeface="+mn-lt"/>
          <a:ea typeface="+mn-ea"/>
          <a:cs typeface="+mn-cs"/>
        </a:defRPr>
      </a:lvl1pPr>
      <a:lvl2pPr marL="685800" indent="-252413" algn="l" rtl="0" eaLnBrk="0" fontAlgn="base" hangingPunct="0">
        <a:spcBef>
          <a:spcPct val="20000"/>
        </a:spcBef>
        <a:spcAft>
          <a:spcPct val="0"/>
        </a:spcAft>
        <a:buSzPct val="60000"/>
        <a:buBlip>
          <a:blip r:embed="rId14"/>
        </a:buBlip>
        <a:defRPr sz="2800">
          <a:solidFill>
            <a:schemeClr val="tx1"/>
          </a:solidFill>
          <a:latin typeface="+mn-lt"/>
        </a:defRPr>
      </a:lvl2pPr>
      <a:lvl3pPr marL="1117600" indent="-260350" algn="l" rtl="0" eaLnBrk="0" fontAlgn="base" hangingPunct="0">
        <a:spcBef>
          <a:spcPct val="20000"/>
        </a:spcBef>
        <a:spcAft>
          <a:spcPct val="0"/>
        </a:spcAft>
        <a:buClr>
          <a:srgbClr val="B4D100"/>
        </a:buClr>
        <a:buSzPct val="125000"/>
        <a:buChar char="–"/>
        <a:defRPr sz="2400" i="1">
          <a:solidFill>
            <a:schemeClr val="tx1"/>
          </a:solidFill>
          <a:latin typeface="+mn-lt"/>
        </a:defRPr>
      </a:lvl3pPr>
      <a:lvl4pPr marL="1539875" indent="-249238" algn="l" rtl="0" eaLnBrk="0" fontAlgn="base" hangingPunct="0">
        <a:spcBef>
          <a:spcPct val="20000"/>
        </a:spcBef>
        <a:spcAft>
          <a:spcPct val="0"/>
        </a:spcAft>
        <a:buClr>
          <a:schemeClr val="folHlink"/>
        </a:buClr>
        <a:buSzPct val="125000"/>
        <a:buChar char="–"/>
        <a:defRPr sz="2000" i="1">
          <a:solidFill>
            <a:schemeClr val="tx1"/>
          </a:solidFill>
          <a:latin typeface="+mn-lt"/>
        </a:defRPr>
      </a:lvl4pPr>
      <a:lvl5pPr marL="1973263" indent="-260350" algn="l" rtl="0" eaLnBrk="0" fontAlgn="base" hangingPunct="0">
        <a:spcBef>
          <a:spcPct val="20000"/>
        </a:spcBef>
        <a:spcAft>
          <a:spcPct val="0"/>
        </a:spcAft>
        <a:buClr>
          <a:schemeClr val="folHlink"/>
        </a:buClr>
        <a:buSzPct val="125000"/>
        <a:buChar char="–"/>
        <a:defRPr sz="2000" i="1">
          <a:solidFill>
            <a:schemeClr val="tx1"/>
          </a:solidFill>
          <a:latin typeface="+mn-lt"/>
        </a:defRPr>
      </a:lvl5pPr>
      <a:lvl6pPr marL="2385114" indent="-261520" algn="l" defTabSz="914603" rtl="0" eaLnBrk="1" fontAlgn="base" hangingPunct="1">
        <a:spcBef>
          <a:spcPct val="20000"/>
        </a:spcBef>
        <a:spcAft>
          <a:spcPct val="0"/>
        </a:spcAft>
        <a:buClr>
          <a:schemeClr val="folHlink"/>
        </a:buClr>
        <a:buSzPct val="125000"/>
        <a:buChar char="–"/>
        <a:defRPr sz="1800" i="1">
          <a:solidFill>
            <a:schemeClr val="tx1"/>
          </a:solidFill>
          <a:latin typeface="+mn-lt"/>
        </a:defRPr>
      </a:lvl6pPr>
      <a:lvl7pPr marL="2796686" indent="-261520" algn="l" defTabSz="914603" rtl="0" eaLnBrk="1" fontAlgn="base" hangingPunct="1">
        <a:spcBef>
          <a:spcPct val="20000"/>
        </a:spcBef>
        <a:spcAft>
          <a:spcPct val="0"/>
        </a:spcAft>
        <a:buClr>
          <a:schemeClr val="folHlink"/>
        </a:buClr>
        <a:buSzPct val="125000"/>
        <a:buChar char="–"/>
        <a:defRPr sz="1800" i="1">
          <a:solidFill>
            <a:schemeClr val="tx1"/>
          </a:solidFill>
          <a:latin typeface="+mn-lt"/>
        </a:defRPr>
      </a:lvl7pPr>
      <a:lvl8pPr marL="3208257" indent="-261520" algn="l" defTabSz="914603" rtl="0" eaLnBrk="1" fontAlgn="base" hangingPunct="1">
        <a:spcBef>
          <a:spcPct val="20000"/>
        </a:spcBef>
        <a:spcAft>
          <a:spcPct val="0"/>
        </a:spcAft>
        <a:buClr>
          <a:schemeClr val="folHlink"/>
        </a:buClr>
        <a:buSzPct val="125000"/>
        <a:buChar char="–"/>
        <a:defRPr sz="1800" i="1">
          <a:solidFill>
            <a:schemeClr val="tx1"/>
          </a:solidFill>
          <a:latin typeface="+mn-lt"/>
        </a:defRPr>
      </a:lvl8pPr>
      <a:lvl9pPr marL="3619828" indent="-261520" algn="l" defTabSz="914603" rtl="0" eaLnBrk="1" fontAlgn="base" hangingPunct="1">
        <a:spcBef>
          <a:spcPct val="20000"/>
        </a:spcBef>
        <a:spcAft>
          <a:spcPct val="0"/>
        </a:spcAft>
        <a:buClr>
          <a:schemeClr val="folHlink"/>
        </a:buClr>
        <a:buSzPct val="125000"/>
        <a:buChar char="–"/>
        <a:defRPr sz="1800" i="1">
          <a:solidFill>
            <a:schemeClr val="tx1"/>
          </a:solidFill>
          <a:latin typeface="+mn-lt"/>
        </a:defRPr>
      </a:lvl9pPr>
    </p:bodyStyle>
    <p:otherStyle>
      <a:defPPr>
        <a:defRPr lang="en-US"/>
      </a:defPPr>
      <a:lvl1pPr marL="0" algn="l" defTabSz="823143" rtl="0" eaLnBrk="1" latinLnBrk="0" hangingPunct="1">
        <a:defRPr sz="1600" kern="1200">
          <a:solidFill>
            <a:schemeClr val="tx1"/>
          </a:solidFill>
          <a:latin typeface="+mn-lt"/>
          <a:ea typeface="+mn-ea"/>
          <a:cs typeface="+mn-cs"/>
        </a:defRPr>
      </a:lvl1pPr>
      <a:lvl2pPr marL="411571" algn="l" defTabSz="823143" rtl="0" eaLnBrk="1" latinLnBrk="0" hangingPunct="1">
        <a:defRPr sz="1600" kern="1200">
          <a:solidFill>
            <a:schemeClr val="tx1"/>
          </a:solidFill>
          <a:latin typeface="+mn-lt"/>
          <a:ea typeface="+mn-ea"/>
          <a:cs typeface="+mn-cs"/>
        </a:defRPr>
      </a:lvl2pPr>
      <a:lvl3pPr marL="823143" algn="l" defTabSz="823143" rtl="0" eaLnBrk="1" latinLnBrk="0" hangingPunct="1">
        <a:defRPr sz="1600" kern="1200">
          <a:solidFill>
            <a:schemeClr val="tx1"/>
          </a:solidFill>
          <a:latin typeface="+mn-lt"/>
          <a:ea typeface="+mn-ea"/>
          <a:cs typeface="+mn-cs"/>
        </a:defRPr>
      </a:lvl3pPr>
      <a:lvl4pPr marL="1234714" algn="l" defTabSz="823143" rtl="0" eaLnBrk="1" latinLnBrk="0" hangingPunct="1">
        <a:defRPr sz="1600" kern="1200">
          <a:solidFill>
            <a:schemeClr val="tx1"/>
          </a:solidFill>
          <a:latin typeface="+mn-lt"/>
          <a:ea typeface="+mn-ea"/>
          <a:cs typeface="+mn-cs"/>
        </a:defRPr>
      </a:lvl4pPr>
      <a:lvl5pPr marL="1646286" algn="l" defTabSz="823143" rtl="0" eaLnBrk="1" latinLnBrk="0" hangingPunct="1">
        <a:defRPr sz="1600" kern="1200">
          <a:solidFill>
            <a:schemeClr val="tx1"/>
          </a:solidFill>
          <a:latin typeface="+mn-lt"/>
          <a:ea typeface="+mn-ea"/>
          <a:cs typeface="+mn-cs"/>
        </a:defRPr>
      </a:lvl5pPr>
      <a:lvl6pPr marL="2057857" algn="l" defTabSz="823143" rtl="0" eaLnBrk="1" latinLnBrk="0" hangingPunct="1">
        <a:defRPr sz="1600" kern="1200">
          <a:solidFill>
            <a:schemeClr val="tx1"/>
          </a:solidFill>
          <a:latin typeface="+mn-lt"/>
          <a:ea typeface="+mn-ea"/>
          <a:cs typeface="+mn-cs"/>
        </a:defRPr>
      </a:lvl6pPr>
      <a:lvl7pPr marL="2469429" algn="l" defTabSz="823143" rtl="0" eaLnBrk="1" latinLnBrk="0" hangingPunct="1">
        <a:defRPr sz="1600" kern="1200">
          <a:solidFill>
            <a:schemeClr val="tx1"/>
          </a:solidFill>
          <a:latin typeface="+mn-lt"/>
          <a:ea typeface="+mn-ea"/>
          <a:cs typeface="+mn-cs"/>
        </a:defRPr>
      </a:lvl7pPr>
      <a:lvl8pPr marL="2881000" algn="l" defTabSz="823143" rtl="0" eaLnBrk="1" latinLnBrk="0" hangingPunct="1">
        <a:defRPr sz="1600" kern="1200">
          <a:solidFill>
            <a:schemeClr val="tx1"/>
          </a:solidFill>
          <a:latin typeface="+mn-lt"/>
          <a:ea typeface="+mn-ea"/>
          <a:cs typeface="+mn-cs"/>
        </a:defRPr>
      </a:lvl8pPr>
      <a:lvl9pPr marL="3292572" algn="l" defTabSz="823143"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3" Type="http://schemas.openxmlformats.org/officeDocument/2006/relationships/hyperlink" Target="http://www.terena.org/activities/campus-bp/pdf/geant-campus-best-practices.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gif"/><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2.pn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image" Target="../media/image8.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hyperlink" Target="mailto:campus-bp-announcements@terena.org" TargetMode="External"/><Relationship Id="rId5" Type="http://schemas.openxmlformats.org/officeDocument/2006/relationships/hyperlink" Target="http://www.terena.org/campus-bp/" TargetMode="Externa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6.xml"/><Relationship Id="rId5" Type="http://schemas.openxmlformats.org/officeDocument/2006/relationships/image" Target="../media/image12.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openwiki.uninett.no/gigacampus:star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hangingPunct="1"/>
            <a:r>
              <a:rPr lang="en-US" dirty="0" smtClean="0"/>
              <a:t>Campus Best </a:t>
            </a:r>
            <a:r>
              <a:rPr lang="en-US" dirty="0" smtClean="0"/>
              <a:t>Practice</a:t>
            </a:r>
            <a:br>
              <a:rPr lang="en-US" dirty="0" smtClean="0"/>
            </a:br>
            <a:r>
              <a:rPr lang="en-US" dirty="0" smtClean="0"/>
              <a:t>NA3T4</a:t>
            </a:r>
            <a:r>
              <a:rPr lang="en-US" dirty="0" smtClean="0"/>
              <a:t/>
            </a:r>
            <a:br>
              <a:rPr lang="en-US" dirty="0" smtClean="0"/>
            </a:br>
            <a:endParaRPr lang="en-US" dirty="0"/>
          </a:p>
        </p:txBody>
      </p:sp>
      <p:sp>
        <p:nvSpPr>
          <p:cNvPr id="3" name="Subtitle 2"/>
          <p:cNvSpPr>
            <a:spLocks noGrp="1"/>
          </p:cNvSpPr>
          <p:nvPr>
            <p:ph type="subTitle" idx="1"/>
          </p:nvPr>
        </p:nvSpPr>
        <p:spPr/>
        <p:txBody>
          <a:bodyPr/>
          <a:lstStyle/>
          <a:p>
            <a:pPr eaLnBrk="1" hangingPunct="1"/>
            <a:r>
              <a:rPr lang="en-US" dirty="0" smtClean="0"/>
              <a:t>Ivan </a:t>
            </a:r>
            <a:r>
              <a:rPr lang="en-US" dirty="0" err="1" smtClean="0"/>
              <a:t>Ivanovi</a:t>
            </a:r>
            <a:r>
              <a:rPr lang="sr-Latn-CS" dirty="0" smtClean="0"/>
              <a:t>ć</a:t>
            </a:r>
            <a:r>
              <a:rPr lang="en-US" dirty="0" smtClean="0"/>
              <a:t>, RCUB/AMRES</a:t>
            </a:r>
          </a:p>
          <a:p>
            <a:pPr eaLnBrk="1" hangingPunct="1"/>
            <a:r>
              <a:rPr lang="en-US" dirty="0" err="1" smtClean="0"/>
              <a:t>Banjaluka</a:t>
            </a:r>
            <a:r>
              <a:rPr lang="en-US" dirty="0" smtClean="0"/>
              <a:t>, </a:t>
            </a:r>
            <a:r>
              <a:rPr lang="en-US" dirty="0" err="1" smtClean="0"/>
              <a:t>novembar</a:t>
            </a:r>
            <a:r>
              <a:rPr lang="en-US" dirty="0" smtClean="0"/>
              <a:t> 2012.</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dirty="0" smtClean="0"/>
              <a:t>NA3T4 – Tehničke oblasti</a:t>
            </a:r>
            <a:endParaRPr lang="en-US" dirty="0"/>
          </a:p>
        </p:txBody>
      </p:sp>
      <p:sp>
        <p:nvSpPr>
          <p:cNvPr id="3" name="Content Placeholder 2"/>
          <p:cNvSpPr>
            <a:spLocks noGrp="1"/>
          </p:cNvSpPr>
          <p:nvPr>
            <p:ph idx="1"/>
          </p:nvPr>
        </p:nvSpPr>
        <p:spPr/>
        <p:txBody>
          <a:bodyPr/>
          <a:lstStyle/>
          <a:p>
            <a:pPr marL="175417" indent="-233458" defTabSz="816464">
              <a:lnSpc>
                <a:spcPct val="80000"/>
              </a:lnSpc>
              <a:defRPr/>
            </a:pPr>
            <a:r>
              <a:rPr lang="sr-Latn-CS" sz="2000" dirty="0" smtClean="0">
                <a:solidFill>
                  <a:srgbClr val="FF0000"/>
                </a:solidFill>
              </a:rPr>
              <a:t>Fizička infrastruktura </a:t>
            </a:r>
            <a:r>
              <a:rPr lang="sr-Latn-CS" sz="2000" dirty="0" smtClean="0"/>
              <a:t>(9)</a:t>
            </a:r>
          </a:p>
          <a:p>
            <a:pPr marL="175417" indent="-233458" defTabSz="816464">
              <a:lnSpc>
                <a:spcPct val="80000"/>
              </a:lnSpc>
              <a:defRPr/>
            </a:pPr>
            <a:endParaRPr lang="en-GB" sz="2000" dirty="0" smtClean="0">
              <a:solidFill>
                <a:srgbClr val="FF0000"/>
              </a:solidFill>
            </a:endParaRPr>
          </a:p>
          <a:p>
            <a:pPr marL="175417" indent="-233458" defTabSz="816464">
              <a:lnSpc>
                <a:spcPct val="80000"/>
              </a:lnSpc>
              <a:defRPr/>
            </a:pPr>
            <a:r>
              <a:rPr lang="sr-Latn-CS" sz="2000" dirty="0" smtClean="0"/>
              <a:t>Kampus mrežna infrastruktura (10)</a:t>
            </a:r>
          </a:p>
          <a:p>
            <a:pPr marL="175417" indent="-233458" defTabSz="816464">
              <a:lnSpc>
                <a:spcPct val="80000"/>
              </a:lnSpc>
              <a:defRPr/>
            </a:pPr>
            <a:endParaRPr lang="en-GB" sz="2000" dirty="0" smtClean="0"/>
          </a:p>
          <a:p>
            <a:pPr marL="175417" indent="-233458" defTabSz="816464">
              <a:lnSpc>
                <a:spcPct val="80000"/>
              </a:lnSpc>
              <a:defRPr/>
            </a:pPr>
            <a:r>
              <a:rPr lang="sr-Latn-CS" sz="2000" dirty="0" smtClean="0"/>
              <a:t>Bežična infrastruktura (7)</a:t>
            </a:r>
          </a:p>
          <a:p>
            <a:pPr marL="175417" indent="-233458" defTabSz="816464">
              <a:lnSpc>
                <a:spcPct val="80000"/>
              </a:lnSpc>
              <a:defRPr/>
            </a:pPr>
            <a:endParaRPr lang="en-GB" sz="2000" dirty="0" smtClean="0"/>
          </a:p>
          <a:p>
            <a:pPr marL="175417" indent="-233458" defTabSz="816464">
              <a:lnSpc>
                <a:spcPct val="80000"/>
              </a:lnSpc>
              <a:defRPr/>
            </a:pPr>
            <a:r>
              <a:rPr lang="sr-Latn-CS" sz="2000" dirty="0" smtClean="0">
                <a:solidFill>
                  <a:srgbClr val="FF0000"/>
                </a:solidFill>
              </a:rPr>
              <a:t>Monitoring mreže </a:t>
            </a:r>
            <a:r>
              <a:rPr lang="sr-Latn-CS" sz="2000" dirty="0" smtClean="0"/>
              <a:t>(7)</a:t>
            </a:r>
          </a:p>
          <a:p>
            <a:pPr marL="175417" indent="-233458" defTabSz="816464">
              <a:lnSpc>
                <a:spcPct val="80000"/>
              </a:lnSpc>
              <a:defRPr/>
            </a:pPr>
            <a:endParaRPr lang="en-GB" sz="2000" dirty="0" smtClean="0">
              <a:solidFill>
                <a:srgbClr val="FF0000"/>
              </a:solidFill>
            </a:endParaRPr>
          </a:p>
          <a:p>
            <a:pPr marL="175417" indent="-233458" defTabSz="816464">
              <a:lnSpc>
                <a:spcPct val="80000"/>
              </a:lnSpc>
              <a:defRPr/>
            </a:pPr>
            <a:r>
              <a:rPr lang="sr-Latn-CS" sz="2000" dirty="0" smtClean="0">
                <a:solidFill>
                  <a:srgbClr val="FF0000"/>
                </a:solidFill>
              </a:rPr>
              <a:t>Sigurnost </a:t>
            </a:r>
            <a:r>
              <a:rPr lang="sr-Latn-CS" sz="2000" dirty="0" smtClean="0"/>
              <a:t>(5)</a:t>
            </a:r>
          </a:p>
          <a:p>
            <a:pPr marL="175417" indent="-233458" defTabSz="816464">
              <a:lnSpc>
                <a:spcPct val="80000"/>
              </a:lnSpc>
              <a:defRPr/>
            </a:pPr>
            <a:endParaRPr lang="en-GB" sz="2000" dirty="0" smtClean="0">
              <a:solidFill>
                <a:srgbClr val="FF0000"/>
              </a:solidFill>
            </a:endParaRPr>
          </a:p>
          <a:p>
            <a:pPr marL="175417" indent="-233458" defTabSz="816464">
              <a:lnSpc>
                <a:spcPct val="80000"/>
              </a:lnSpc>
              <a:defRPr/>
            </a:pPr>
            <a:r>
              <a:rPr lang="en-GB" sz="2000" dirty="0" smtClean="0"/>
              <a:t>Real-time </a:t>
            </a:r>
            <a:r>
              <a:rPr lang="sr-Latn-CS" sz="2000" dirty="0" smtClean="0"/>
              <a:t>komunikacija (4)</a:t>
            </a:r>
          </a:p>
          <a:p>
            <a:pPr marL="175417" indent="-233458" defTabSz="816464">
              <a:lnSpc>
                <a:spcPct val="80000"/>
              </a:lnSpc>
              <a:buNone/>
              <a:defRPr/>
            </a:pPr>
            <a:endParaRPr lang="sr-Latn-CS" sz="2000" dirty="0" smtClean="0"/>
          </a:p>
        </p:txBody>
      </p:sp>
      <p:pic>
        <p:nvPicPr>
          <p:cNvPr id="5" name="Picture 4"/>
          <p:cNvPicPr/>
          <p:nvPr/>
        </p:nvPicPr>
        <p:blipFill>
          <a:blip r:embed="rId3" cstate="print"/>
          <a:srcRect/>
          <a:stretch>
            <a:fillRect/>
          </a:stretch>
        </p:blipFill>
        <p:spPr bwMode="auto">
          <a:xfrm>
            <a:off x="7391400" y="1408584"/>
            <a:ext cx="627336" cy="646386"/>
          </a:xfrm>
          <a:prstGeom prst="rect">
            <a:avLst/>
          </a:prstGeom>
          <a:noFill/>
          <a:ln w="9525">
            <a:noFill/>
            <a:miter lim="800000"/>
            <a:headEnd/>
            <a:tailEnd/>
          </a:ln>
        </p:spPr>
      </p:pic>
      <p:pic>
        <p:nvPicPr>
          <p:cNvPr id="6" name="Picture 5"/>
          <p:cNvPicPr/>
          <p:nvPr/>
        </p:nvPicPr>
        <p:blipFill>
          <a:blip r:embed="rId4" cstate="print"/>
          <a:srcRect/>
          <a:stretch>
            <a:fillRect/>
          </a:stretch>
        </p:blipFill>
        <p:spPr bwMode="auto">
          <a:xfrm>
            <a:off x="7391400" y="2056656"/>
            <a:ext cx="627336" cy="646387"/>
          </a:xfrm>
          <a:prstGeom prst="rect">
            <a:avLst/>
          </a:prstGeom>
          <a:noFill/>
          <a:ln w="9525">
            <a:noFill/>
            <a:miter lim="800000"/>
            <a:headEnd/>
            <a:tailEnd/>
          </a:ln>
        </p:spPr>
      </p:pic>
      <p:pic>
        <p:nvPicPr>
          <p:cNvPr id="7" name="Picture 6"/>
          <p:cNvPicPr/>
          <p:nvPr/>
        </p:nvPicPr>
        <p:blipFill>
          <a:blip r:embed="rId5" cstate="print"/>
          <a:srcRect/>
          <a:stretch>
            <a:fillRect/>
          </a:stretch>
        </p:blipFill>
        <p:spPr bwMode="auto">
          <a:xfrm>
            <a:off x="7391400" y="2704728"/>
            <a:ext cx="627336" cy="646386"/>
          </a:xfrm>
          <a:prstGeom prst="rect">
            <a:avLst/>
          </a:prstGeom>
          <a:noFill/>
          <a:ln w="9525">
            <a:noFill/>
            <a:miter lim="800000"/>
            <a:headEnd/>
            <a:tailEnd/>
          </a:ln>
        </p:spPr>
      </p:pic>
      <p:pic>
        <p:nvPicPr>
          <p:cNvPr id="8" name="Picture 7"/>
          <p:cNvPicPr/>
          <p:nvPr/>
        </p:nvPicPr>
        <p:blipFill>
          <a:blip r:embed="rId6" cstate="print"/>
          <a:srcRect/>
          <a:stretch>
            <a:fillRect/>
          </a:stretch>
        </p:blipFill>
        <p:spPr bwMode="auto">
          <a:xfrm>
            <a:off x="7391400" y="3352800"/>
            <a:ext cx="627336" cy="646386"/>
          </a:xfrm>
          <a:prstGeom prst="rect">
            <a:avLst/>
          </a:prstGeom>
          <a:noFill/>
          <a:ln w="9525">
            <a:noFill/>
            <a:miter lim="800000"/>
            <a:headEnd/>
            <a:tailEnd/>
          </a:ln>
        </p:spPr>
      </p:pic>
      <p:pic>
        <p:nvPicPr>
          <p:cNvPr id="9" name="Picture 8"/>
          <p:cNvPicPr/>
          <p:nvPr/>
        </p:nvPicPr>
        <p:blipFill>
          <a:blip r:embed="rId7" cstate="print"/>
          <a:srcRect/>
          <a:stretch>
            <a:fillRect/>
          </a:stretch>
        </p:blipFill>
        <p:spPr bwMode="auto">
          <a:xfrm>
            <a:off x="7391400" y="4000872"/>
            <a:ext cx="627336" cy="646386"/>
          </a:xfrm>
          <a:prstGeom prst="rect">
            <a:avLst/>
          </a:prstGeom>
          <a:noFill/>
          <a:ln w="9525">
            <a:noFill/>
            <a:miter lim="800000"/>
            <a:headEnd/>
            <a:tailEnd/>
          </a:ln>
        </p:spPr>
      </p:pic>
      <p:pic>
        <p:nvPicPr>
          <p:cNvPr id="10" name="Picture 9"/>
          <p:cNvPicPr/>
          <p:nvPr/>
        </p:nvPicPr>
        <p:blipFill>
          <a:blip r:embed="rId8" cstate="print"/>
          <a:srcRect/>
          <a:stretch>
            <a:fillRect/>
          </a:stretch>
        </p:blipFill>
        <p:spPr bwMode="auto">
          <a:xfrm>
            <a:off x="7391400" y="4648944"/>
            <a:ext cx="627336" cy="6463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dirty="0" smtClean="0"/>
              <a:t>CBP – Utabani put</a:t>
            </a:r>
            <a:endParaRPr lang="en-US" dirty="0"/>
          </a:p>
        </p:txBody>
      </p:sp>
      <p:sp>
        <p:nvSpPr>
          <p:cNvPr id="4" name="Content Placeholder 2"/>
          <p:cNvSpPr>
            <a:spLocks noGrp="1"/>
          </p:cNvSpPr>
          <p:nvPr>
            <p:ph idx="1"/>
          </p:nvPr>
        </p:nvSpPr>
        <p:spPr>
          <a:xfrm>
            <a:off x="381000" y="1373602"/>
            <a:ext cx="8077093" cy="4115085"/>
          </a:xfrm>
        </p:spPr>
        <p:txBody>
          <a:bodyPr/>
          <a:lstStyle/>
          <a:p>
            <a:pPr marL="175417" indent="-233458" defTabSz="816464">
              <a:lnSpc>
                <a:spcPct val="80000"/>
              </a:lnSpc>
              <a:defRPr/>
            </a:pPr>
            <a:r>
              <a:rPr lang="sr-Latn-CS" sz="2000" dirty="0" smtClean="0"/>
              <a:t>Prva tri stepenika se odnose na nacionalni nivo (univerzitet ili skup institucija) </a:t>
            </a:r>
          </a:p>
          <a:p>
            <a:pPr marL="600867" lvl="1" indent="-233458" defTabSz="816464">
              <a:lnSpc>
                <a:spcPct val="80000"/>
              </a:lnSpc>
              <a:defRPr/>
            </a:pPr>
            <a:r>
              <a:rPr lang="sr-Latn-CS" sz="1600" dirty="0" smtClean="0"/>
              <a:t>Prvi korak se odnosi na komunikaciju i razmenu iskustava</a:t>
            </a:r>
          </a:p>
          <a:p>
            <a:pPr marL="600867" lvl="1" indent="-233458" defTabSz="816464">
              <a:lnSpc>
                <a:spcPct val="80000"/>
              </a:lnSpc>
              <a:defRPr/>
            </a:pPr>
            <a:endParaRPr lang="sr-Latn-CS" sz="1600" dirty="0" smtClean="0"/>
          </a:p>
          <a:p>
            <a:pPr marL="600867" lvl="1" indent="-233458" defTabSz="816464">
              <a:lnSpc>
                <a:spcPct val="80000"/>
              </a:lnSpc>
              <a:defRPr/>
            </a:pPr>
            <a:r>
              <a:rPr lang="sr-Latn-CS" sz="1600" dirty="0" smtClean="0"/>
              <a:t>Drugi korak zahteva formiranje radnih grupa i dogovor</a:t>
            </a:r>
            <a:r>
              <a:rPr lang="en-US" sz="1600" dirty="0" smtClean="0"/>
              <a:t>/</a:t>
            </a:r>
            <a:r>
              <a:rPr lang="en-US" sz="1600" dirty="0" err="1" smtClean="0"/>
              <a:t>diskusiju</a:t>
            </a:r>
            <a:r>
              <a:rPr lang="sr-Latn-CS" sz="1600" dirty="0" smtClean="0"/>
              <a:t> oko izbora teme</a:t>
            </a:r>
          </a:p>
          <a:p>
            <a:pPr marL="600867" lvl="1" indent="-233458" defTabSz="816464">
              <a:lnSpc>
                <a:spcPct val="80000"/>
              </a:lnSpc>
              <a:defRPr/>
            </a:pPr>
            <a:endParaRPr lang="sr-Latn-CS" sz="1600" dirty="0" smtClean="0"/>
          </a:p>
          <a:p>
            <a:pPr marL="600867" lvl="1" indent="-233458" defTabSz="816464">
              <a:lnSpc>
                <a:spcPct val="80000"/>
              </a:lnSpc>
              <a:defRPr/>
            </a:pPr>
            <a:r>
              <a:rPr lang="sr-Latn-CS" sz="1600" dirty="0" smtClean="0"/>
              <a:t>Treći korak obuhvata pravljenje BPD dokumenata</a:t>
            </a:r>
          </a:p>
          <a:p>
            <a:pPr marL="600867" lvl="1" indent="-233458" defTabSz="816464">
              <a:lnSpc>
                <a:spcPct val="80000"/>
              </a:lnSpc>
              <a:defRPr/>
            </a:pPr>
            <a:endParaRPr lang="sr-Latn-CS" sz="1600" dirty="0" smtClean="0"/>
          </a:p>
          <a:p>
            <a:pPr marL="600867" lvl="1" indent="-233458" defTabSz="816464">
              <a:lnSpc>
                <a:spcPct val="80000"/>
              </a:lnSpc>
              <a:defRPr/>
            </a:pPr>
            <a:endParaRPr lang="sr-Latn-CS" sz="1600" dirty="0" smtClean="0"/>
          </a:p>
          <a:p>
            <a:pPr marL="600867" lvl="1" indent="-233458" defTabSz="816464">
              <a:lnSpc>
                <a:spcPct val="80000"/>
              </a:lnSpc>
              <a:defRPr/>
            </a:pPr>
            <a:endParaRPr lang="sr-Latn-CS" sz="1600" dirty="0" smtClean="0"/>
          </a:p>
          <a:p>
            <a:pPr marL="600867" lvl="1" indent="-233458" defTabSz="816464">
              <a:lnSpc>
                <a:spcPct val="80000"/>
              </a:lnSpc>
              <a:defRPr/>
            </a:pPr>
            <a:endParaRPr lang="sr-Latn-CS" sz="1600" dirty="0" smtClean="0"/>
          </a:p>
          <a:p>
            <a:pPr marL="600867" lvl="1" indent="-233458" defTabSz="816464">
              <a:lnSpc>
                <a:spcPct val="80000"/>
              </a:lnSpc>
              <a:defRPr/>
            </a:pPr>
            <a:endParaRPr lang="sr-Latn-CS" sz="1600" dirty="0" smtClean="0"/>
          </a:p>
          <a:p>
            <a:pPr marL="600867" lvl="1" indent="-233458" defTabSz="816464">
              <a:lnSpc>
                <a:spcPct val="80000"/>
              </a:lnSpc>
              <a:defRPr/>
            </a:pPr>
            <a:endParaRPr lang="sr-Latn-CS" sz="1600" dirty="0" smtClean="0"/>
          </a:p>
          <a:p>
            <a:pPr marL="600867" lvl="1" indent="-233458" defTabSz="816464">
              <a:lnSpc>
                <a:spcPct val="80000"/>
              </a:lnSpc>
              <a:defRPr/>
            </a:pPr>
            <a:endParaRPr lang="sr-Latn-CS" sz="1600" dirty="0" smtClean="0"/>
          </a:p>
          <a:p>
            <a:pPr marL="600867" lvl="1" indent="-233458" defTabSz="816464">
              <a:lnSpc>
                <a:spcPct val="80000"/>
              </a:lnSpc>
              <a:defRPr/>
            </a:pPr>
            <a:endParaRPr lang="sr-Latn-CS" sz="1600" dirty="0" smtClean="0"/>
          </a:p>
          <a:p>
            <a:pPr marL="600867" lvl="1" indent="-233458" defTabSz="816464">
              <a:lnSpc>
                <a:spcPct val="80000"/>
              </a:lnSpc>
              <a:buNone/>
              <a:defRPr/>
            </a:pPr>
            <a:endParaRPr lang="sr-Latn-CS" sz="1600" dirty="0" smtClean="0"/>
          </a:p>
        </p:txBody>
      </p:sp>
      <p:grpSp>
        <p:nvGrpSpPr>
          <p:cNvPr id="6" name="Group 27"/>
          <p:cNvGrpSpPr>
            <a:grpSpLocks/>
          </p:cNvGrpSpPr>
          <p:nvPr/>
        </p:nvGrpSpPr>
        <p:grpSpPr bwMode="auto">
          <a:xfrm>
            <a:off x="2133600" y="5562600"/>
            <a:ext cx="4195762" cy="412750"/>
            <a:chOff x="1007240" y="5554677"/>
            <a:chExt cx="4660690" cy="611189"/>
          </a:xfrm>
        </p:grpSpPr>
        <p:sp>
          <p:nvSpPr>
            <p:cNvPr id="7" name="Rectangle 19"/>
            <p:cNvSpPr>
              <a:spLocks noChangeArrowheads="1"/>
            </p:cNvSpPr>
            <p:nvPr/>
          </p:nvSpPr>
          <p:spPr bwMode="auto">
            <a:xfrm>
              <a:off x="1444010" y="5554677"/>
              <a:ext cx="4223920" cy="611189"/>
            </a:xfrm>
            <a:prstGeom prst="rect">
              <a:avLst/>
            </a:prstGeom>
            <a:solidFill>
              <a:schemeClr val="tx1"/>
            </a:solidFill>
            <a:ln w="9525" algn="ctr">
              <a:solidFill>
                <a:schemeClr val="tx1"/>
              </a:solidFill>
              <a:round/>
              <a:headEnd/>
              <a:tailEnd/>
            </a:ln>
          </p:spPr>
          <p:txBody>
            <a:bodyPr anchor="ctr"/>
            <a:lstStyle/>
            <a:p>
              <a:pPr algn="ctr" defTabSz="733425" eaLnBrk="0" hangingPunct="0"/>
              <a:r>
                <a:rPr lang="en-US" sz="1300" dirty="0">
                  <a:solidFill>
                    <a:schemeClr val="bg1"/>
                  </a:solidFill>
                  <a:latin typeface="Arial" pitchFamily="34" charset="0"/>
                  <a:cs typeface="Arial" pitchFamily="34" charset="0"/>
                </a:rPr>
                <a:t>Workshops to share experiences</a:t>
              </a:r>
            </a:p>
          </p:txBody>
        </p:sp>
        <p:sp>
          <p:nvSpPr>
            <p:cNvPr id="8" name="TextBox 21"/>
            <p:cNvSpPr txBox="1">
              <a:spLocks noChangeArrowheads="1"/>
            </p:cNvSpPr>
            <p:nvPr/>
          </p:nvSpPr>
          <p:spPr bwMode="auto">
            <a:xfrm>
              <a:off x="1007240" y="5659941"/>
              <a:ext cx="308441" cy="432986"/>
            </a:xfrm>
            <a:prstGeom prst="rect">
              <a:avLst/>
            </a:prstGeom>
            <a:noFill/>
            <a:ln w="9525">
              <a:noFill/>
              <a:miter lim="800000"/>
              <a:headEnd/>
              <a:tailEnd/>
            </a:ln>
          </p:spPr>
          <p:txBody>
            <a:bodyPr wrap="none" anchor="ctr">
              <a:spAutoFit/>
            </a:bodyPr>
            <a:lstStyle/>
            <a:p>
              <a:pPr eaLnBrk="0" hangingPunct="0"/>
              <a:r>
                <a:rPr lang="en-US" sz="1300" b="1">
                  <a:latin typeface="Arial" pitchFamily="34" charset="0"/>
                  <a:cs typeface="Arial" pitchFamily="34" charset="0"/>
                </a:rPr>
                <a:t>1</a:t>
              </a:r>
            </a:p>
          </p:txBody>
        </p:sp>
      </p:grpSp>
      <p:grpSp>
        <p:nvGrpSpPr>
          <p:cNvPr id="9" name="Group 28"/>
          <p:cNvGrpSpPr>
            <a:grpSpLocks/>
          </p:cNvGrpSpPr>
          <p:nvPr/>
        </p:nvGrpSpPr>
        <p:grpSpPr bwMode="auto">
          <a:xfrm>
            <a:off x="2662237" y="5119687"/>
            <a:ext cx="4184650" cy="412750"/>
            <a:chOff x="1594698" y="4899831"/>
            <a:chExt cx="4647914" cy="611189"/>
          </a:xfrm>
        </p:grpSpPr>
        <p:sp>
          <p:nvSpPr>
            <p:cNvPr id="10" name="Rectangle 18"/>
            <p:cNvSpPr>
              <a:spLocks noChangeArrowheads="1"/>
            </p:cNvSpPr>
            <p:nvPr/>
          </p:nvSpPr>
          <p:spPr bwMode="auto">
            <a:xfrm>
              <a:off x="2018692" y="4899831"/>
              <a:ext cx="4223920" cy="611189"/>
            </a:xfrm>
            <a:prstGeom prst="rect">
              <a:avLst/>
            </a:prstGeom>
            <a:solidFill>
              <a:schemeClr val="tx1"/>
            </a:solidFill>
            <a:ln w="9525" algn="ctr">
              <a:solidFill>
                <a:schemeClr val="tx1"/>
              </a:solidFill>
              <a:round/>
              <a:headEnd/>
              <a:tailEnd/>
            </a:ln>
          </p:spPr>
          <p:txBody>
            <a:bodyPr anchor="ctr"/>
            <a:lstStyle/>
            <a:p>
              <a:pPr algn="ctr" defTabSz="733425" eaLnBrk="0" hangingPunct="0"/>
              <a:r>
                <a:rPr lang="en-US" sz="1300" dirty="0">
                  <a:solidFill>
                    <a:schemeClr val="bg1"/>
                  </a:solidFill>
                  <a:latin typeface="Arial" pitchFamily="34" charset="0"/>
                  <a:cs typeface="Arial" pitchFamily="34" charset="0"/>
                </a:rPr>
                <a:t>Working groups discuss best practices</a:t>
              </a:r>
            </a:p>
          </p:txBody>
        </p:sp>
        <p:sp>
          <p:nvSpPr>
            <p:cNvPr id="11" name="TextBox 22"/>
            <p:cNvSpPr txBox="1">
              <a:spLocks noChangeArrowheads="1"/>
            </p:cNvSpPr>
            <p:nvPr/>
          </p:nvSpPr>
          <p:spPr bwMode="auto">
            <a:xfrm>
              <a:off x="1594698" y="5057479"/>
              <a:ext cx="308441" cy="432986"/>
            </a:xfrm>
            <a:prstGeom prst="rect">
              <a:avLst/>
            </a:prstGeom>
            <a:noFill/>
            <a:ln w="9525">
              <a:noFill/>
              <a:miter lim="800000"/>
              <a:headEnd/>
              <a:tailEnd/>
            </a:ln>
          </p:spPr>
          <p:txBody>
            <a:bodyPr wrap="none" anchor="ctr">
              <a:spAutoFit/>
            </a:bodyPr>
            <a:lstStyle/>
            <a:p>
              <a:pPr eaLnBrk="0" hangingPunct="0"/>
              <a:r>
                <a:rPr lang="en-US" sz="1300" b="1">
                  <a:latin typeface="Arial" pitchFamily="34" charset="0"/>
                  <a:cs typeface="Arial" pitchFamily="34" charset="0"/>
                </a:rPr>
                <a:t>2</a:t>
              </a:r>
            </a:p>
          </p:txBody>
        </p:sp>
      </p:grpSp>
      <p:grpSp>
        <p:nvGrpSpPr>
          <p:cNvPr id="12" name="Group 29"/>
          <p:cNvGrpSpPr>
            <a:grpSpLocks/>
          </p:cNvGrpSpPr>
          <p:nvPr/>
        </p:nvGrpSpPr>
        <p:grpSpPr bwMode="auto">
          <a:xfrm>
            <a:off x="3190875" y="4678362"/>
            <a:ext cx="4173537" cy="412750"/>
            <a:chOff x="2182155" y="4244984"/>
            <a:chExt cx="4635140" cy="611189"/>
          </a:xfrm>
        </p:grpSpPr>
        <p:sp>
          <p:nvSpPr>
            <p:cNvPr id="13" name="Rectangle 17"/>
            <p:cNvSpPr>
              <a:spLocks noChangeArrowheads="1"/>
            </p:cNvSpPr>
            <p:nvPr/>
          </p:nvSpPr>
          <p:spPr bwMode="auto">
            <a:xfrm>
              <a:off x="2593375" y="4244984"/>
              <a:ext cx="4223920" cy="611189"/>
            </a:xfrm>
            <a:prstGeom prst="rect">
              <a:avLst/>
            </a:prstGeom>
            <a:solidFill>
              <a:schemeClr val="tx1"/>
            </a:solidFill>
            <a:ln w="9525" algn="ctr">
              <a:solidFill>
                <a:schemeClr val="tx1"/>
              </a:solidFill>
              <a:round/>
              <a:headEnd/>
              <a:tailEnd/>
            </a:ln>
          </p:spPr>
          <p:txBody>
            <a:bodyPr anchor="ctr"/>
            <a:lstStyle/>
            <a:p>
              <a:pPr algn="ctr" defTabSz="733425" eaLnBrk="0" hangingPunct="0"/>
              <a:r>
                <a:rPr lang="en-US" sz="1300">
                  <a:solidFill>
                    <a:schemeClr val="bg1"/>
                  </a:solidFill>
                  <a:latin typeface="Arial" pitchFamily="34" charset="0"/>
                  <a:cs typeface="Arial" pitchFamily="34" charset="0"/>
                </a:rPr>
                <a:t>Make own national best practices</a:t>
              </a:r>
            </a:p>
          </p:txBody>
        </p:sp>
        <p:sp>
          <p:nvSpPr>
            <p:cNvPr id="14" name="TextBox 23"/>
            <p:cNvSpPr txBox="1">
              <a:spLocks noChangeArrowheads="1"/>
            </p:cNvSpPr>
            <p:nvPr/>
          </p:nvSpPr>
          <p:spPr bwMode="auto">
            <a:xfrm>
              <a:off x="2182155" y="4388077"/>
              <a:ext cx="308441" cy="432986"/>
            </a:xfrm>
            <a:prstGeom prst="rect">
              <a:avLst/>
            </a:prstGeom>
            <a:noFill/>
            <a:ln w="9525">
              <a:noFill/>
              <a:miter lim="800000"/>
              <a:headEnd/>
              <a:tailEnd/>
            </a:ln>
          </p:spPr>
          <p:txBody>
            <a:bodyPr wrap="none" anchor="ctr">
              <a:spAutoFit/>
            </a:bodyPr>
            <a:lstStyle/>
            <a:p>
              <a:pPr eaLnBrk="0" hangingPunct="0"/>
              <a:r>
                <a:rPr lang="en-US" sz="1300" b="1">
                  <a:latin typeface="Arial" pitchFamily="34" charset="0"/>
                  <a:cs typeface="Arial" pitchFamily="34" charset="0"/>
                </a:rPr>
                <a:t>3</a:t>
              </a:r>
            </a:p>
          </p:txBody>
        </p:sp>
      </p:grpSp>
      <p:grpSp>
        <p:nvGrpSpPr>
          <p:cNvPr id="15" name="Group 30"/>
          <p:cNvGrpSpPr>
            <a:grpSpLocks/>
          </p:cNvGrpSpPr>
          <p:nvPr/>
        </p:nvGrpSpPr>
        <p:grpSpPr bwMode="auto">
          <a:xfrm>
            <a:off x="3719512" y="4225925"/>
            <a:ext cx="4173538" cy="412750"/>
            <a:chOff x="2769613" y="3575582"/>
            <a:chExt cx="4635140" cy="611189"/>
          </a:xfrm>
        </p:grpSpPr>
        <p:sp>
          <p:nvSpPr>
            <p:cNvPr id="16" name="Rectangle 16"/>
            <p:cNvSpPr>
              <a:spLocks noChangeArrowheads="1"/>
            </p:cNvSpPr>
            <p:nvPr/>
          </p:nvSpPr>
          <p:spPr bwMode="auto">
            <a:xfrm>
              <a:off x="3180833" y="3575582"/>
              <a:ext cx="4223920" cy="611189"/>
            </a:xfrm>
            <a:prstGeom prst="rect">
              <a:avLst/>
            </a:prstGeom>
            <a:solidFill>
              <a:srgbClr val="C00000"/>
            </a:solidFill>
            <a:ln w="9525" algn="ctr">
              <a:solidFill>
                <a:schemeClr val="tx1"/>
              </a:solidFill>
              <a:round/>
              <a:headEnd/>
              <a:tailEnd/>
            </a:ln>
          </p:spPr>
          <p:txBody>
            <a:bodyPr anchor="ctr"/>
            <a:lstStyle/>
            <a:p>
              <a:pPr algn="ctr" defTabSz="733425" eaLnBrk="0" hangingPunct="0"/>
              <a:r>
                <a:rPr lang="en-US" sz="1300" dirty="0">
                  <a:solidFill>
                    <a:schemeClr val="bg1"/>
                  </a:solidFill>
                  <a:latin typeface="Arial" pitchFamily="34" charset="0"/>
                  <a:cs typeface="Arial" pitchFamily="34" charset="0"/>
                </a:rPr>
                <a:t>Common national procurements</a:t>
              </a:r>
            </a:p>
          </p:txBody>
        </p:sp>
        <p:sp>
          <p:nvSpPr>
            <p:cNvPr id="17" name="TextBox 24"/>
            <p:cNvSpPr txBox="1">
              <a:spLocks noChangeArrowheads="1"/>
            </p:cNvSpPr>
            <p:nvPr/>
          </p:nvSpPr>
          <p:spPr bwMode="auto">
            <a:xfrm>
              <a:off x="2769613" y="3718673"/>
              <a:ext cx="308441" cy="432986"/>
            </a:xfrm>
            <a:prstGeom prst="rect">
              <a:avLst/>
            </a:prstGeom>
            <a:noFill/>
            <a:ln w="9525">
              <a:noFill/>
              <a:miter lim="800000"/>
              <a:headEnd/>
              <a:tailEnd/>
            </a:ln>
          </p:spPr>
          <p:txBody>
            <a:bodyPr wrap="none" anchor="ctr">
              <a:spAutoFit/>
            </a:bodyPr>
            <a:lstStyle/>
            <a:p>
              <a:pPr eaLnBrk="0" hangingPunct="0"/>
              <a:r>
                <a:rPr lang="en-US" sz="1300" b="1">
                  <a:latin typeface="Arial" pitchFamily="34" charset="0"/>
                  <a:cs typeface="Arial" pitchFamily="34" charset="0"/>
                </a:rPr>
                <a:t>4</a:t>
              </a:r>
            </a:p>
          </p:txBody>
        </p:sp>
      </p:grpSp>
      <p:grpSp>
        <p:nvGrpSpPr>
          <p:cNvPr id="18" name="Group 31"/>
          <p:cNvGrpSpPr>
            <a:grpSpLocks/>
          </p:cNvGrpSpPr>
          <p:nvPr/>
        </p:nvGrpSpPr>
        <p:grpSpPr bwMode="auto">
          <a:xfrm>
            <a:off x="4249737" y="3773487"/>
            <a:ext cx="4171950" cy="412750"/>
            <a:chOff x="3357070" y="2906179"/>
            <a:chExt cx="4635140" cy="611189"/>
          </a:xfrm>
        </p:grpSpPr>
        <p:sp>
          <p:nvSpPr>
            <p:cNvPr id="19" name="Rectangle 14"/>
            <p:cNvSpPr>
              <a:spLocks noChangeArrowheads="1"/>
            </p:cNvSpPr>
            <p:nvPr/>
          </p:nvSpPr>
          <p:spPr bwMode="auto">
            <a:xfrm>
              <a:off x="3768290" y="2906179"/>
              <a:ext cx="4223920" cy="611189"/>
            </a:xfrm>
            <a:prstGeom prst="rect">
              <a:avLst/>
            </a:prstGeom>
            <a:solidFill>
              <a:srgbClr val="C00000"/>
            </a:solidFill>
            <a:ln w="9525" algn="ctr">
              <a:solidFill>
                <a:schemeClr val="tx1"/>
              </a:solidFill>
              <a:round/>
              <a:headEnd/>
              <a:tailEnd/>
            </a:ln>
          </p:spPr>
          <p:txBody>
            <a:bodyPr anchor="ctr"/>
            <a:lstStyle/>
            <a:p>
              <a:pPr algn="ctr" defTabSz="733425" eaLnBrk="0" hangingPunct="0"/>
              <a:r>
                <a:rPr lang="en-US" sz="1300" dirty="0">
                  <a:solidFill>
                    <a:schemeClr val="bg1"/>
                  </a:solidFill>
                  <a:latin typeface="Arial" pitchFamily="34" charset="0"/>
                  <a:cs typeface="Arial" pitchFamily="34" charset="0"/>
                </a:rPr>
                <a:t>Active </a:t>
              </a:r>
              <a:r>
                <a:rPr lang="en-GB" sz="1300" dirty="0">
                  <a:solidFill>
                    <a:schemeClr val="bg1"/>
                  </a:solidFill>
                  <a:latin typeface="Arial" pitchFamily="34" charset="0"/>
                  <a:cs typeface="Arial" pitchFamily="34" charset="0"/>
                </a:rPr>
                <a:t>counselling</a:t>
              </a:r>
              <a:r>
                <a:rPr lang="en-US" sz="1300" dirty="0">
                  <a:solidFill>
                    <a:schemeClr val="bg1"/>
                  </a:solidFill>
                  <a:latin typeface="Arial" pitchFamily="34" charset="0"/>
                  <a:cs typeface="Arial" pitchFamily="34" charset="0"/>
                </a:rPr>
                <a:t> on campus</a:t>
              </a:r>
            </a:p>
          </p:txBody>
        </p:sp>
        <p:sp>
          <p:nvSpPr>
            <p:cNvPr id="20" name="TextBox 25"/>
            <p:cNvSpPr txBox="1">
              <a:spLocks noChangeArrowheads="1"/>
            </p:cNvSpPr>
            <p:nvPr/>
          </p:nvSpPr>
          <p:spPr bwMode="auto">
            <a:xfrm>
              <a:off x="3357070" y="3049270"/>
              <a:ext cx="308441" cy="432986"/>
            </a:xfrm>
            <a:prstGeom prst="rect">
              <a:avLst/>
            </a:prstGeom>
            <a:noFill/>
            <a:ln w="9525">
              <a:noFill/>
              <a:miter lim="800000"/>
              <a:headEnd/>
              <a:tailEnd/>
            </a:ln>
          </p:spPr>
          <p:txBody>
            <a:bodyPr wrap="none" anchor="ctr">
              <a:spAutoFit/>
            </a:bodyPr>
            <a:lstStyle/>
            <a:p>
              <a:pPr eaLnBrk="0" hangingPunct="0"/>
              <a:r>
                <a:rPr lang="en-US" sz="1300" b="1">
                  <a:latin typeface="Arial" pitchFamily="34" charset="0"/>
                  <a:cs typeface="Arial" pitchFamily="34" charset="0"/>
                </a:rPr>
                <a:t>5</a:t>
              </a:r>
            </a:p>
          </p:txBody>
        </p:sp>
      </p:grpSp>
      <p:grpSp>
        <p:nvGrpSpPr>
          <p:cNvPr id="21" name="Group 32"/>
          <p:cNvGrpSpPr>
            <a:grpSpLocks/>
          </p:cNvGrpSpPr>
          <p:nvPr/>
        </p:nvGrpSpPr>
        <p:grpSpPr bwMode="auto">
          <a:xfrm>
            <a:off x="4778375" y="3321050"/>
            <a:ext cx="4171950" cy="412750"/>
            <a:chOff x="3944528" y="2236776"/>
            <a:chExt cx="4635140" cy="611189"/>
          </a:xfrm>
        </p:grpSpPr>
        <p:sp>
          <p:nvSpPr>
            <p:cNvPr id="22" name="Rectangle 15"/>
            <p:cNvSpPr>
              <a:spLocks noChangeArrowheads="1"/>
            </p:cNvSpPr>
            <p:nvPr/>
          </p:nvSpPr>
          <p:spPr bwMode="auto">
            <a:xfrm>
              <a:off x="4355748" y="2236776"/>
              <a:ext cx="4223920" cy="611189"/>
            </a:xfrm>
            <a:prstGeom prst="rect">
              <a:avLst/>
            </a:prstGeom>
            <a:solidFill>
              <a:srgbClr val="C00000"/>
            </a:solidFill>
            <a:ln w="9525" algn="ctr">
              <a:solidFill>
                <a:schemeClr val="tx1"/>
              </a:solidFill>
              <a:round/>
              <a:headEnd/>
              <a:tailEnd/>
            </a:ln>
          </p:spPr>
          <p:txBody>
            <a:bodyPr anchor="ctr"/>
            <a:lstStyle/>
            <a:p>
              <a:pPr algn="ctr" defTabSz="733425" eaLnBrk="0" hangingPunct="0"/>
              <a:r>
                <a:rPr lang="en-US" sz="1300" dirty="0">
                  <a:solidFill>
                    <a:schemeClr val="bg1"/>
                  </a:solidFill>
                  <a:latin typeface="Arial" pitchFamily="34" charset="0"/>
                  <a:cs typeface="Arial" pitchFamily="34" charset="0"/>
                </a:rPr>
                <a:t>Assist implementations on campus</a:t>
              </a:r>
            </a:p>
          </p:txBody>
        </p:sp>
        <p:sp>
          <p:nvSpPr>
            <p:cNvPr id="23" name="TextBox 26"/>
            <p:cNvSpPr txBox="1">
              <a:spLocks noChangeArrowheads="1"/>
            </p:cNvSpPr>
            <p:nvPr/>
          </p:nvSpPr>
          <p:spPr bwMode="auto">
            <a:xfrm>
              <a:off x="3944528" y="2379867"/>
              <a:ext cx="308441" cy="432986"/>
            </a:xfrm>
            <a:prstGeom prst="rect">
              <a:avLst/>
            </a:prstGeom>
            <a:noFill/>
            <a:ln w="9525">
              <a:noFill/>
              <a:miter lim="800000"/>
              <a:headEnd/>
              <a:tailEnd/>
            </a:ln>
          </p:spPr>
          <p:txBody>
            <a:bodyPr wrap="none" anchor="ctr">
              <a:spAutoFit/>
            </a:bodyPr>
            <a:lstStyle/>
            <a:p>
              <a:pPr eaLnBrk="0" hangingPunct="0"/>
              <a:r>
                <a:rPr lang="en-US" sz="1300" b="1">
                  <a:latin typeface="Arial" pitchFamily="34" charset="0"/>
                  <a:cs typeface="Arial" pitchFamily="34" charset="0"/>
                </a:rPr>
                <a:t>6</a:t>
              </a:r>
            </a:p>
          </p:txBody>
        </p:sp>
      </p:grpSp>
      <p:sp>
        <p:nvSpPr>
          <p:cNvPr id="24" name="TextBox 23"/>
          <p:cNvSpPr txBox="1"/>
          <p:nvPr/>
        </p:nvSpPr>
        <p:spPr>
          <a:xfrm>
            <a:off x="304800" y="6324600"/>
            <a:ext cx="8327985" cy="369332"/>
          </a:xfrm>
          <a:prstGeom prst="rect">
            <a:avLst/>
          </a:prstGeom>
          <a:noFill/>
        </p:spPr>
        <p:txBody>
          <a:bodyPr wrap="none" rtlCol="0">
            <a:spAutoFit/>
          </a:bodyPr>
          <a:lstStyle/>
          <a:p>
            <a:r>
              <a:rPr lang="en-US" dirty="0" smtClean="0">
                <a:solidFill>
                  <a:schemeClr val="accent6">
                    <a:lumMod val="60000"/>
                    <a:lumOff val="40000"/>
                  </a:schemeClr>
                </a:solidFill>
                <a:hlinkClick r:id="rId3"/>
              </a:rPr>
              <a:t>http://</a:t>
            </a:r>
            <a:r>
              <a:rPr lang="en-US" dirty="0" err="1" smtClean="0">
                <a:solidFill>
                  <a:schemeClr val="accent6">
                    <a:lumMod val="60000"/>
                    <a:lumOff val="40000"/>
                  </a:schemeClr>
                </a:solidFill>
                <a:hlinkClick r:id="rId3"/>
              </a:rPr>
              <a:t>www.terena.org</a:t>
            </a:r>
            <a:r>
              <a:rPr lang="en-US" dirty="0" smtClean="0">
                <a:solidFill>
                  <a:schemeClr val="accent6">
                    <a:lumMod val="60000"/>
                    <a:lumOff val="40000"/>
                  </a:schemeClr>
                </a:solidFill>
                <a:hlinkClick r:id="rId3"/>
              </a:rPr>
              <a:t>/activities/campus-bp/pdf/</a:t>
            </a:r>
            <a:r>
              <a:rPr lang="en-US" dirty="0" err="1" smtClean="0">
                <a:solidFill>
                  <a:schemeClr val="accent6">
                    <a:lumMod val="60000"/>
                    <a:lumOff val="40000"/>
                  </a:schemeClr>
                </a:solidFill>
                <a:hlinkClick r:id="rId3"/>
              </a:rPr>
              <a:t>geant</a:t>
            </a:r>
            <a:r>
              <a:rPr lang="en-US" dirty="0" smtClean="0">
                <a:solidFill>
                  <a:schemeClr val="accent6">
                    <a:lumMod val="60000"/>
                    <a:lumOff val="40000"/>
                  </a:schemeClr>
                </a:solidFill>
                <a:hlinkClick r:id="rId3"/>
              </a:rPr>
              <a:t>-campus-best-</a:t>
            </a:r>
            <a:r>
              <a:rPr lang="en-US" dirty="0" err="1" smtClean="0">
                <a:solidFill>
                  <a:schemeClr val="accent6">
                    <a:lumMod val="60000"/>
                    <a:lumOff val="40000"/>
                  </a:schemeClr>
                </a:solidFill>
                <a:hlinkClick r:id="rId3"/>
              </a:rPr>
              <a:t>practices.pdf</a:t>
            </a:r>
            <a:endParaRPr lang="en-US" dirty="0">
              <a:solidFill>
                <a:schemeClr val="accent6">
                  <a:lumMod val="60000"/>
                  <a:lumOff val="4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0-#ppt_w/2"/>
                                          </p:val>
                                        </p:tav>
                                        <p:tav tm="100000">
                                          <p:val>
                                            <p:strVal val="#ppt_x"/>
                                          </p:val>
                                        </p:tav>
                                      </p:tavLst>
                                    </p:anim>
                                    <p:anim calcmode="lin" valueType="num">
                                      <p:cBhvr additive="base">
                                        <p:cTn id="14"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0-#ppt_w/2"/>
                                          </p:val>
                                        </p:tav>
                                        <p:tav tm="100000">
                                          <p:val>
                                            <p:strVal val="#ppt_x"/>
                                          </p:val>
                                        </p:tav>
                                      </p:tavLst>
                                    </p:anim>
                                    <p:anim calcmode="lin" valueType="num">
                                      <p:cBhvr additive="base">
                                        <p:cTn id="20"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0-#ppt_w/2"/>
                                          </p:val>
                                        </p:tav>
                                        <p:tav tm="100000">
                                          <p:val>
                                            <p:strVal val="#ppt_x"/>
                                          </p:val>
                                        </p:tav>
                                      </p:tavLst>
                                    </p:anim>
                                    <p:anim calcmode="lin" valueType="num">
                                      <p:cBhvr additive="base">
                                        <p:cTn id="26"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21"/>
                                        </p:tgtEl>
                                        <p:attrNameLst>
                                          <p:attrName>style.visibility</p:attrName>
                                        </p:attrNameLst>
                                      </p:cBhvr>
                                      <p:to>
                                        <p:strVal val="visible"/>
                                      </p:to>
                                    </p:set>
                                    <p:anim calcmode="lin" valueType="num">
                                      <p:cBhvr additive="base">
                                        <p:cTn id="31" dur="500" fill="hold"/>
                                        <p:tgtEl>
                                          <p:spTgt spid="21"/>
                                        </p:tgtEl>
                                        <p:attrNameLst>
                                          <p:attrName>ppt_x</p:attrName>
                                        </p:attrNameLst>
                                      </p:cBhvr>
                                      <p:tavLst>
                                        <p:tav tm="0">
                                          <p:val>
                                            <p:strVal val="0-#ppt_w/2"/>
                                          </p:val>
                                        </p:tav>
                                        <p:tav tm="100000">
                                          <p:val>
                                            <p:strVal val="#ppt_x"/>
                                          </p:val>
                                        </p:tav>
                                      </p:tavLst>
                                    </p:anim>
                                    <p:anim calcmode="lin" valueType="num">
                                      <p:cBhvr additive="base">
                                        <p:cTn id="32"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AMRES </a:t>
            </a:r>
            <a:r>
              <a:rPr lang="en-US" dirty="0" err="1" smtClean="0"/>
              <a:t>iskustva</a:t>
            </a:r>
            <a:endParaRPr lang="en-US" dirty="0"/>
          </a:p>
        </p:txBody>
      </p:sp>
      <p:sp>
        <p:nvSpPr>
          <p:cNvPr id="4" name="Content Placeholder 2"/>
          <p:cNvSpPr>
            <a:spLocks noGrp="1"/>
          </p:cNvSpPr>
          <p:nvPr>
            <p:ph idx="1"/>
          </p:nvPr>
        </p:nvSpPr>
        <p:spPr>
          <a:xfrm>
            <a:off x="381000" y="1373602"/>
            <a:ext cx="8077093" cy="4798598"/>
          </a:xfrm>
        </p:spPr>
        <p:txBody>
          <a:bodyPr/>
          <a:lstStyle/>
          <a:p>
            <a:pPr marL="175417" indent="-233458" defTabSz="816464">
              <a:lnSpc>
                <a:spcPct val="80000"/>
              </a:lnSpc>
              <a:defRPr/>
            </a:pPr>
            <a:r>
              <a:rPr lang="sr-Latn-CS" sz="2000" dirty="0" smtClean="0"/>
              <a:t>Neformalni skupovi gde bi se raspravljalo o najčešćim problemima su dobar početak</a:t>
            </a:r>
          </a:p>
          <a:p>
            <a:pPr marL="175417" indent="-233458" defTabSz="816464">
              <a:lnSpc>
                <a:spcPct val="80000"/>
              </a:lnSpc>
              <a:defRPr/>
            </a:pPr>
            <a:endParaRPr lang="sr-Latn-CS" sz="2000" dirty="0" smtClean="0"/>
          </a:p>
          <a:p>
            <a:pPr marL="175417" indent="-233458" defTabSz="816464">
              <a:lnSpc>
                <a:spcPct val="80000"/>
              </a:lnSpc>
              <a:defRPr/>
            </a:pPr>
            <a:r>
              <a:rPr lang="sr-Latn-CS" sz="2000" dirty="0" smtClean="0"/>
              <a:t>Razmena iskustava između administratora</a:t>
            </a:r>
          </a:p>
          <a:p>
            <a:pPr marL="600867" lvl="1" indent="-233458" defTabSz="816464">
              <a:lnSpc>
                <a:spcPct val="80000"/>
              </a:lnSpc>
              <a:buNone/>
              <a:defRPr/>
            </a:pPr>
            <a:endParaRPr lang="sr-Latn-CS" sz="1600" dirty="0" smtClean="0"/>
          </a:p>
          <a:p>
            <a:pPr marL="175417" indent="-233458" defTabSz="816464">
              <a:lnSpc>
                <a:spcPct val="80000"/>
              </a:lnSpc>
              <a:defRPr/>
            </a:pPr>
            <a:r>
              <a:rPr lang="sr-Latn-CS" sz="2000" dirty="0" smtClean="0"/>
              <a:t>Pravljenje radnih grupa ($)</a:t>
            </a:r>
          </a:p>
          <a:p>
            <a:pPr marL="600867" lvl="1" indent="-233458" defTabSz="816464">
              <a:lnSpc>
                <a:spcPct val="80000"/>
              </a:lnSpc>
              <a:defRPr/>
            </a:pPr>
            <a:r>
              <a:rPr lang="sr-Latn-CS" sz="1600" dirty="0" smtClean="0"/>
              <a:t>Stručnjaci iz radnih oblasti</a:t>
            </a:r>
            <a:endParaRPr lang="en-US" sz="1600" dirty="0" smtClean="0"/>
          </a:p>
          <a:p>
            <a:pPr marL="600867" lvl="1" indent="-233458" defTabSz="816464">
              <a:lnSpc>
                <a:spcPct val="80000"/>
              </a:lnSpc>
              <a:defRPr/>
            </a:pPr>
            <a:r>
              <a:rPr lang="en-US" sz="1600" dirty="0" err="1" smtClean="0"/>
              <a:t>Definisati</a:t>
            </a:r>
            <a:r>
              <a:rPr lang="en-US" sz="1600" dirty="0" smtClean="0"/>
              <a:t> tip </a:t>
            </a:r>
            <a:r>
              <a:rPr lang="en-US" sz="1600" dirty="0" err="1" smtClean="0"/>
              <a:t>dokumenta</a:t>
            </a:r>
            <a:r>
              <a:rPr lang="en-US" sz="1600" dirty="0" smtClean="0"/>
              <a:t> (Cookbook, CBP, </a:t>
            </a:r>
            <a:r>
              <a:rPr lang="en-US" sz="1600" dirty="0" err="1" smtClean="0"/>
              <a:t>uputstva</a:t>
            </a:r>
            <a:r>
              <a:rPr lang="en-US" sz="1600" dirty="0" smtClean="0"/>
              <a:t>…..)</a:t>
            </a:r>
            <a:endParaRPr lang="sr-Latn-CS" sz="1600" dirty="0" smtClean="0"/>
          </a:p>
          <a:p>
            <a:pPr marL="600867" lvl="1" indent="-233458" defTabSz="816464">
              <a:lnSpc>
                <a:spcPct val="80000"/>
              </a:lnSpc>
              <a:defRPr/>
            </a:pPr>
            <a:r>
              <a:rPr lang="sr-Latn-CS" sz="1600" dirty="0" smtClean="0"/>
              <a:t>Definisati platformu za rad (wiki</a:t>
            </a:r>
            <a:r>
              <a:rPr lang="en-US" sz="1600" dirty="0" smtClean="0"/>
              <a:t>, CMS…</a:t>
            </a:r>
            <a:r>
              <a:rPr lang="sr-Latn-CS" sz="1600" dirty="0" smtClean="0"/>
              <a:t>)</a:t>
            </a:r>
          </a:p>
          <a:p>
            <a:pPr marL="600867" lvl="1" indent="-233458" defTabSz="816464">
              <a:lnSpc>
                <a:spcPct val="80000"/>
              </a:lnSpc>
              <a:defRPr/>
            </a:pPr>
            <a:r>
              <a:rPr lang="sr-Latn-CS" sz="1600" dirty="0" smtClean="0"/>
              <a:t>Definisati način komunikacije (email grupe)</a:t>
            </a:r>
            <a:endParaRPr lang="en-US" sz="1600" dirty="0" smtClean="0"/>
          </a:p>
          <a:p>
            <a:pPr marL="600867" lvl="1" indent="-233458" defTabSz="816464">
              <a:lnSpc>
                <a:spcPct val="80000"/>
              </a:lnSpc>
              <a:defRPr/>
            </a:pPr>
            <a:r>
              <a:rPr lang="sr-Latn-CS" sz="1600" dirty="0" smtClean="0"/>
              <a:t>Sastanci 3-4 puta godišnje</a:t>
            </a:r>
            <a:endParaRPr lang="en-US" sz="1600" dirty="0" smtClean="0"/>
          </a:p>
          <a:p>
            <a:pPr marL="600867" lvl="1" indent="-233458" defTabSz="816464">
              <a:lnSpc>
                <a:spcPct val="80000"/>
              </a:lnSpc>
              <a:defRPr/>
            </a:pPr>
            <a:endParaRPr lang="sr-Latn-CS" sz="1600" dirty="0" smtClean="0"/>
          </a:p>
          <a:p>
            <a:pPr marL="175417" indent="-233458" defTabSz="816464">
              <a:lnSpc>
                <a:spcPct val="80000"/>
              </a:lnSpc>
              <a:defRPr/>
            </a:pPr>
            <a:r>
              <a:rPr lang="sr-Latn-CS" sz="2000" dirty="0" smtClean="0"/>
              <a:t>Dokumenta ne treba da budu duga</a:t>
            </a:r>
          </a:p>
          <a:p>
            <a:pPr marL="600867" lvl="1" indent="-233458" defTabSz="816464">
              <a:lnSpc>
                <a:spcPct val="80000"/>
              </a:lnSpc>
              <a:defRPr/>
            </a:pPr>
            <a:r>
              <a:rPr lang="sr-Latn-CS" sz="1600" dirty="0" smtClean="0"/>
              <a:t>Prvi AMRES BPD ima 42 stranice</a:t>
            </a:r>
          </a:p>
          <a:p>
            <a:pPr marL="175417" indent="-233458" defTabSz="816464">
              <a:lnSpc>
                <a:spcPct val="80000"/>
              </a:lnSpc>
              <a:defRPr/>
            </a:pPr>
            <a:endParaRPr lang="sr-Latn-CS" sz="2000" dirty="0" smtClean="0"/>
          </a:p>
          <a:p>
            <a:pPr marL="175417" indent="-233458" defTabSz="816464">
              <a:lnSpc>
                <a:spcPct val="80000"/>
              </a:lnSpc>
              <a:defRPr/>
            </a:pPr>
            <a:r>
              <a:rPr lang="sr-Latn-CS" sz="2000" dirty="0" smtClean="0"/>
              <a:t>Promocija</a:t>
            </a:r>
          </a:p>
          <a:p>
            <a:pPr marL="600867" lvl="1" indent="-233458" defTabSz="816464">
              <a:lnSpc>
                <a:spcPct val="80000"/>
              </a:lnSpc>
              <a:defRPr/>
            </a:pPr>
            <a:r>
              <a:rPr lang="sr-Latn-CS" sz="1600" dirty="0" smtClean="0"/>
              <a:t>Saradnja sa drugim NREN</a:t>
            </a:r>
            <a:r>
              <a:rPr lang="en-US" sz="1600" dirty="0" smtClean="0"/>
              <a:t>-</a:t>
            </a:r>
            <a:r>
              <a:rPr lang="sr-Latn-CS" sz="1600" dirty="0" smtClean="0"/>
              <a:t>ovima</a:t>
            </a:r>
            <a:r>
              <a:rPr lang="en-US" sz="1600" dirty="0" smtClean="0"/>
              <a:t> I </a:t>
            </a:r>
            <a:r>
              <a:rPr lang="en-US" sz="1600" dirty="0" err="1" smtClean="0"/>
              <a:t>institucijama</a:t>
            </a:r>
            <a:endParaRPr lang="sr-Latn-CS" sz="1600" dirty="0" smtClean="0"/>
          </a:p>
          <a:p>
            <a:pPr marL="175417" indent="-233458" defTabSz="816464">
              <a:lnSpc>
                <a:spcPct val="80000"/>
              </a:lnSpc>
              <a:defRPr/>
            </a:pPr>
            <a:endParaRPr lang="en-GB" sz="20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AMRES</a:t>
            </a:r>
            <a:r>
              <a:rPr lang="en-US" dirty="0" smtClean="0"/>
              <a:t> iskustva</a:t>
            </a:r>
            <a:endParaRPr lang="en-US" dirty="0"/>
          </a:p>
        </p:txBody>
      </p:sp>
      <p:sp>
        <p:nvSpPr>
          <p:cNvPr id="38" name="Content Placeholder 2"/>
          <p:cNvSpPr>
            <a:spLocks noGrp="1"/>
          </p:cNvSpPr>
          <p:nvPr>
            <p:ph idx="1"/>
          </p:nvPr>
        </p:nvSpPr>
        <p:spPr>
          <a:xfrm>
            <a:off x="381000" y="1373602"/>
            <a:ext cx="8077093" cy="4798598"/>
          </a:xfrm>
        </p:spPr>
        <p:txBody>
          <a:bodyPr/>
          <a:lstStyle/>
          <a:p>
            <a:pPr marL="175417" indent="-233458" defTabSz="816464">
              <a:lnSpc>
                <a:spcPct val="80000"/>
              </a:lnSpc>
              <a:defRPr/>
            </a:pPr>
            <a:r>
              <a:rPr lang="en-GB" sz="2000" dirty="0" smtClean="0"/>
              <a:t>Neformalni sastanak – okrugli sto</a:t>
            </a:r>
          </a:p>
          <a:p>
            <a:pPr marL="175417" indent="-233458" defTabSz="816464">
              <a:lnSpc>
                <a:spcPct val="80000"/>
              </a:lnSpc>
              <a:defRPr/>
            </a:pPr>
            <a:r>
              <a:rPr lang="en-GB" sz="2000" dirty="0" smtClean="0"/>
              <a:t>Izbor teme</a:t>
            </a:r>
          </a:p>
          <a:p>
            <a:pPr marL="175417" indent="-233458" defTabSz="816464">
              <a:lnSpc>
                <a:spcPct val="80000"/>
              </a:lnSpc>
              <a:defRPr/>
            </a:pPr>
            <a:r>
              <a:rPr lang="en-GB" sz="2000" dirty="0" err="1" smtClean="0"/>
              <a:t>Sastvaljanje</a:t>
            </a:r>
            <a:r>
              <a:rPr lang="en-GB" sz="2000" dirty="0" smtClean="0"/>
              <a:t> radne grupe</a:t>
            </a:r>
          </a:p>
          <a:p>
            <a:pPr marL="175417" indent="-233458" defTabSz="816464">
              <a:lnSpc>
                <a:spcPct val="80000"/>
              </a:lnSpc>
              <a:defRPr/>
            </a:pPr>
            <a:r>
              <a:rPr lang="en-GB" sz="2000" dirty="0" smtClean="0"/>
              <a:t>Pravljenje inicijalne verzije</a:t>
            </a:r>
          </a:p>
          <a:p>
            <a:pPr marL="175417" indent="-233458" defTabSz="816464">
              <a:lnSpc>
                <a:spcPct val="80000"/>
              </a:lnSpc>
              <a:defRPr/>
            </a:pPr>
            <a:r>
              <a:rPr lang="en-GB" sz="2000" dirty="0" smtClean="0"/>
              <a:t>Revizija dokumenta</a:t>
            </a:r>
          </a:p>
          <a:p>
            <a:pPr marL="175417" indent="-233458" defTabSz="816464">
              <a:lnSpc>
                <a:spcPct val="80000"/>
              </a:lnSpc>
              <a:defRPr/>
            </a:pPr>
            <a:r>
              <a:rPr lang="en-GB" sz="2000" dirty="0" smtClean="0"/>
              <a:t>Radna grupa prihvata/</a:t>
            </a:r>
            <a:r>
              <a:rPr lang="en-GB" sz="2000" dirty="0" err="1" smtClean="0"/>
              <a:t>neprihvata</a:t>
            </a:r>
            <a:r>
              <a:rPr lang="en-GB" sz="2000" dirty="0" smtClean="0"/>
              <a:t> dokument</a:t>
            </a:r>
          </a:p>
          <a:p>
            <a:pPr marL="175417" indent="-233458" defTabSz="816464">
              <a:lnSpc>
                <a:spcPct val="80000"/>
              </a:lnSpc>
              <a:defRPr/>
            </a:pPr>
            <a:r>
              <a:rPr lang="en-GB" sz="2000" dirty="0" err="1" smtClean="0"/>
              <a:t>Kolaboracija</a:t>
            </a:r>
            <a:r>
              <a:rPr lang="en-GB" sz="2000" dirty="0" smtClean="0"/>
              <a:t> sa ostalim </a:t>
            </a:r>
            <a:r>
              <a:rPr lang="en-GB" sz="2000" dirty="0" err="1" smtClean="0"/>
              <a:t>univerzitetima</a:t>
            </a:r>
            <a:r>
              <a:rPr lang="en-GB" sz="2000" dirty="0" smtClean="0"/>
              <a:t>-eventualne promene</a:t>
            </a:r>
          </a:p>
          <a:p>
            <a:pPr marL="175417" indent="-233458" defTabSz="816464">
              <a:lnSpc>
                <a:spcPct val="80000"/>
              </a:lnSpc>
              <a:defRPr/>
            </a:pPr>
            <a:r>
              <a:rPr lang="en-GB" sz="2000" dirty="0" smtClean="0"/>
              <a:t>Nacionalni dokument</a:t>
            </a:r>
          </a:p>
        </p:txBody>
      </p:sp>
      <p:pic>
        <p:nvPicPr>
          <p:cNvPr id="39" name="Picture 2" descr="http://www.jacksonscoffeeandgelato.com/images/coffee2.png"/>
          <p:cNvPicPr>
            <a:picLocks noChangeAspect="1" noChangeArrowheads="1"/>
          </p:cNvPicPr>
          <p:nvPr/>
        </p:nvPicPr>
        <p:blipFill>
          <a:blip r:embed="rId2" cstate="print"/>
          <a:srcRect/>
          <a:stretch>
            <a:fillRect/>
          </a:stretch>
        </p:blipFill>
        <p:spPr bwMode="auto">
          <a:xfrm>
            <a:off x="4648200" y="1143000"/>
            <a:ext cx="654205" cy="687755"/>
          </a:xfrm>
          <a:prstGeom prst="rect">
            <a:avLst/>
          </a:prstGeom>
          <a:noFill/>
        </p:spPr>
      </p:pic>
      <p:pic>
        <p:nvPicPr>
          <p:cNvPr id="26626" name="Picture 2" descr="http://www.geant.net/About_GEANT/Campus_Best_Practice/PublishingImages/campus_diagram.gif"/>
          <p:cNvPicPr>
            <a:picLocks noChangeAspect="1" noChangeArrowheads="1"/>
          </p:cNvPicPr>
          <p:nvPr/>
        </p:nvPicPr>
        <p:blipFill>
          <a:blip r:embed="rId3" cstate="print"/>
          <a:srcRect/>
          <a:stretch>
            <a:fillRect/>
          </a:stretch>
        </p:blipFill>
        <p:spPr bwMode="auto">
          <a:xfrm>
            <a:off x="685800" y="4038599"/>
            <a:ext cx="8001000" cy="2201019"/>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dirty="0" smtClean="0"/>
              <a:t>Q&amp;A</a:t>
            </a:r>
            <a:endParaRPr lang="en-US" dirty="0"/>
          </a:p>
        </p:txBody>
      </p:sp>
      <p:sp>
        <p:nvSpPr>
          <p:cNvPr id="3" name="Content Placeholder 2"/>
          <p:cNvSpPr>
            <a:spLocks noGrp="1"/>
          </p:cNvSpPr>
          <p:nvPr>
            <p:ph idx="1"/>
          </p:nvPr>
        </p:nvSpPr>
        <p:spPr/>
        <p:txBody>
          <a:bodyPr/>
          <a:lstStyle/>
          <a:p>
            <a:pPr algn="ctr">
              <a:buNone/>
            </a:pPr>
            <a:endParaRPr lang="sr-Latn-CS" sz="8000" b="1" dirty="0" smtClean="0"/>
          </a:p>
          <a:p>
            <a:pPr algn="ctr">
              <a:buNone/>
            </a:pPr>
            <a:r>
              <a:rPr lang="sr-Latn-CS" sz="8000" b="1" dirty="0" smtClean="0"/>
              <a:t>KRAJ</a:t>
            </a:r>
            <a:endParaRPr lang="en-US" sz="80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dirty="0" smtClean="0"/>
              <a:t>Géant3 projekat (</a:t>
            </a:r>
            <a:r>
              <a:rPr lang="en-US" dirty="0" smtClean="0"/>
              <a:t>2009-2013</a:t>
            </a:r>
            <a:r>
              <a:rPr lang="sr-Latn-CS" dirty="0" smtClean="0"/>
              <a:t>)</a:t>
            </a:r>
            <a:endParaRPr lang="en-US" dirty="0"/>
          </a:p>
        </p:txBody>
      </p:sp>
      <p:sp>
        <p:nvSpPr>
          <p:cNvPr id="4" name="Content Placeholder 2"/>
          <p:cNvSpPr txBox="1">
            <a:spLocks/>
          </p:cNvSpPr>
          <p:nvPr/>
        </p:nvSpPr>
        <p:spPr>
          <a:xfrm>
            <a:off x="457200" y="1600200"/>
            <a:ext cx="6096000" cy="2879725"/>
          </a:xfrm>
          <a:prstGeom prst="rect">
            <a:avLst/>
          </a:prstGeom>
        </p:spPr>
        <p:txBody>
          <a:bodyPr lIns="73481" tIns="36740" rIns="73481" bIns="36740"/>
          <a:lstStyle/>
          <a:p>
            <a:pPr marL="233458" indent="-233458" defTabSz="816464">
              <a:spcBef>
                <a:spcPct val="20000"/>
              </a:spcBef>
              <a:buClr>
                <a:srgbClr val="B4D100"/>
              </a:buClr>
              <a:buSzPct val="80000"/>
              <a:buFontTx/>
              <a:buBlip>
                <a:blip r:embed="rId3"/>
              </a:buBlip>
              <a:defRPr/>
            </a:pPr>
            <a:r>
              <a:rPr lang="sr-Latn-CS" sz="2000" kern="0" dirty="0" smtClean="0">
                <a:latin typeface="+mn-lt"/>
              </a:rPr>
              <a:t>Četvorogodišnji projekat</a:t>
            </a:r>
            <a:endParaRPr lang="en-US" sz="2000" kern="0" dirty="0">
              <a:latin typeface="+mn-lt"/>
            </a:endParaRPr>
          </a:p>
          <a:p>
            <a:pPr marL="233458" indent="-233458" defTabSz="816464">
              <a:spcBef>
                <a:spcPct val="20000"/>
              </a:spcBef>
              <a:buClr>
                <a:srgbClr val="B4D100"/>
              </a:buClr>
              <a:buSzPct val="80000"/>
              <a:buFontTx/>
              <a:buBlip>
                <a:blip r:embed="rId3"/>
              </a:buBlip>
              <a:defRPr/>
            </a:pPr>
            <a:r>
              <a:rPr lang="en-US" sz="2000" kern="0" dirty="0">
                <a:latin typeface="+mn-lt"/>
              </a:rPr>
              <a:t>40 </a:t>
            </a:r>
            <a:r>
              <a:rPr lang="en-US" sz="2000" kern="0" dirty="0" smtClean="0">
                <a:latin typeface="+mn-lt"/>
              </a:rPr>
              <a:t>E</a:t>
            </a:r>
            <a:r>
              <a:rPr lang="sr-Latn-CS" sz="2000" kern="0" dirty="0" smtClean="0">
                <a:latin typeface="+mn-lt"/>
              </a:rPr>
              <a:t>vropskih zemalja</a:t>
            </a:r>
            <a:endParaRPr lang="en-US" sz="2000" kern="0" dirty="0">
              <a:latin typeface="+mn-lt"/>
            </a:endParaRPr>
          </a:p>
          <a:p>
            <a:pPr marL="233458" indent="-233458" defTabSz="816464">
              <a:spcBef>
                <a:spcPct val="20000"/>
              </a:spcBef>
              <a:buClr>
                <a:srgbClr val="B4D100"/>
              </a:buClr>
              <a:buSzPct val="80000"/>
              <a:buFontTx/>
              <a:buBlip>
                <a:blip r:embed="rId3"/>
              </a:buBlip>
              <a:defRPr/>
            </a:pPr>
            <a:r>
              <a:rPr lang="en-US" sz="2000" kern="0" dirty="0" err="1" smtClean="0"/>
              <a:t>93M</a:t>
            </a:r>
            <a:r>
              <a:rPr lang="en-US" sz="2000" kern="0" dirty="0" smtClean="0"/>
              <a:t>€</a:t>
            </a:r>
            <a:r>
              <a:rPr lang="sr-Latn-CS" sz="2000" kern="0" dirty="0" smtClean="0"/>
              <a:t> </a:t>
            </a:r>
            <a:r>
              <a:rPr lang="sr-Latn-CS" sz="2000" kern="0" dirty="0" smtClean="0">
                <a:latin typeface="+mn-lt"/>
              </a:rPr>
              <a:t>sredstava od </a:t>
            </a:r>
            <a:r>
              <a:rPr lang="en-US" sz="2000" kern="0" dirty="0" smtClean="0">
                <a:latin typeface="+mn-lt"/>
              </a:rPr>
              <a:t>E</a:t>
            </a:r>
            <a:r>
              <a:rPr lang="sr-Latn-CS" sz="2000" kern="0" dirty="0" smtClean="0">
                <a:latin typeface="+mn-lt"/>
              </a:rPr>
              <a:t>K</a:t>
            </a:r>
          </a:p>
          <a:p>
            <a:pPr marL="233458" indent="-233458" defTabSz="816464">
              <a:spcBef>
                <a:spcPct val="20000"/>
              </a:spcBef>
              <a:buClr>
                <a:srgbClr val="B4D100"/>
              </a:buClr>
              <a:buSzPct val="80000"/>
              <a:buFontTx/>
              <a:buBlip>
                <a:blip r:embed="rId3"/>
              </a:buBlip>
              <a:defRPr/>
            </a:pPr>
            <a:r>
              <a:rPr lang="sr-Latn-CS" sz="2000" kern="0" dirty="0" smtClean="0"/>
              <a:t>88.4M</a:t>
            </a:r>
            <a:r>
              <a:rPr lang="en-US" sz="2000" kern="0" dirty="0" smtClean="0"/>
              <a:t>€</a:t>
            </a:r>
            <a:r>
              <a:rPr lang="sr-Latn-CS" sz="2000" kern="0" dirty="0" smtClean="0"/>
              <a:t> sredstava od partnera projekta</a:t>
            </a:r>
            <a:endParaRPr lang="sr-Latn-CS" sz="2000" kern="0" dirty="0" smtClean="0">
              <a:latin typeface="+mn-lt"/>
            </a:endParaRPr>
          </a:p>
          <a:p>
            <a:pPr marL="233458" indent="-233458" defTabSz="816464">
              <a:spcBef>
                <a:spcPct val="20000"/>
              </a:spcBef>
              <a:buClr>
                <a:srgbClr val="B4D100"/>
              </a:buClr>
              <a:buSzPct val="80000"/>
              <a:buFontTx/>
              <a:buBlip>
                <a:blip r:embed="rId3"/>
              </a:buBlip>
              <a:defRPr/>
            </a:pPr>
            <a:r>
              <a:rPr lang="sr-Latn-CS" sz="2000" kern="0" dirty="0" smtClean="0">
                <a:latin typeface="+mn-lt"/>
              </a:rPr>
              <a:t>Podeljen je na 40 taskova</a:t>
            </a:r>
            <a:endParaRPr lang="en-US" sz="2000" kern="0" dirty="0">
              <a:latin typeface="+mn-lt"/>
            </a:endParaRPr>
          </a:p>
          <a:p>
            <a:pPr marL="233458" indent="-233458" defTabSz="816464">
              <a:spcBef>
                <a:spcPct val="20000"/>
              </a:spcBef>
              <a:buClr>
                <a:srgbClr val="B4D100"/>
              </a:buClr>
              <a:buSzPct val="80000"/>
              <a:buFontTx/>
              <a:buBlip>
                <a:blip r:embed="rId3"/>
              </a:buBlip>
              <a:defRPr/>
            </a:pPr>
            <a:endParaRPr lang="en-US" sz="2000" kern="0" dirty="0">
              <a:latin typeface="+mn-lt"/>
            </a:endParaRPr>
          </a:p>
          <a:p>
            <a:pPr marL="233458" indent="-233458" defTabSz="816464">
              <a:spcBef>
                <a:spcPct val="20000"/>
              </a:spcBef>
              <a:buClr>
                <a:srgbClr val="B4D100"/>
              </a:buClr>
              <a:buSzPct val="80000"/>
              <a:defRPr/>
            </a:pPr>
            <a:r>
              <a:rPr lang="sr-Latn-CS" sz="2000" b="1" kern="0" dirty="0" smtClean="0">
                <a:latin typeface="+mn-lt"/>
              </a:rPr>
              <a:t>CIljevi</a:t>
            </a:r>
            <a:endParaRPr lang="en-US" sz="2000" b="1" kern="0" dirty="0">
              <a:latin typeface="+mn-lt"/>
            </a:endParaRPr>
          </a:p>
          <a:p>
            <a:pPr marL="233458" indent="-233458" defTabSz="816464">
              <a:spcBef>
                <a:spcPct val="20000"/>
              </a:spcBef>
              <a:buClr>
                <a:srgbClr val="B4D100"/>
              </a:buClr>
              <a:buSzPct val="80000"/>
              <a:buFontTx/>
              <a:buBlip>
                <a:blip r:embed="rId3"/>
              </a:buBlip>
              <a:defRPr/>
            </a:pPr>
            <a:r>
              <a:rPr lang="sr-Latn-CS" sz="2000" kern="0" dirty="0" smtClean="0">
                <a:latin typeface="+mn-lt"/>
              </a:rPr>
              <a:t>Omogućiti naučno-istraživačkim </a:t>
            </a:r>
          </a:p>
          <a:p>
            <a:pPr marL="233458" indent="-233458" defTabSz="816464">
              <a:spcBef>
                <a:spcPct val="20000"/>
              </a:spcBef>
              <a:buClr>
                <a:srgbClr val="B4D100"/>
              </a:buClr>
              <a:buSzPct val="80000"/>
              <a:defRPr/>
            </a:pPr>
            <a:r>
              <a:rPr lang="sr-Latn-CS" sz="2000" kern="0" dirty="0" smtClean="0">
                <a:latin typeface="+mn-lt"/>
              </a:rPr>
              <a:t>zajednicama širom Evrope da unaprede saradnju </a:t>
            </a:r>
            <a:endParaRPr lang="en-US" sz="2000" kern="0" dirty="0">
              <a:latin typeface="+mn-lt"/>
            </a:endParaRPr>
          </a:p>
          <a:p>
            <a:pPr marL="143667" indent="-233458" defTabSz="816464">
              <a:spcBef>
                <a:spcPct val="20000"/>
              </a:spcBef>
              <a:buClr>
                <a:srgbClr val="B4D100"/>
              </a:buClr>
              <a:buSzPct val="80000"/>
              <a:buFontTx/>
              <a:buBlip>
                <a:blip r:embed="rId3"/>
              </a:buBlip>
              <a:defRPr/>
            </a:pPr>
            <a:r>
              <a:rPr lang="sr-Latn-CS" sz="2000" kern="0" dirty="0" smtClean="0">
                <a:latin typeface="+mn-lt"/>
              </a:rPr>
              <a:t>Poboljšanje mreže i usluga (servisa)</a:t>
            </a:r>
            <a:endParaRPr lang="en-US" sz="2000" kern="0" dirty="0">
              <a:latin typeface="+mn-lt"/>
            </a:endParaRPr>
          </a:p>
          <a:p>
            <a:pPr marL="143667" indent="-233458" defTabSz="816464">
              <a:spcBef>
                <a:spcPct val="20000"/>
              </a:spcBef>
              <a:buClr>
                <a:srgbClr val="B4D100"/>
              </a:buClr>
              <a:buSzPct val="80000"/>
              <a:buFontTx/>
              <a:buBlip>
                <a:blip r:embed="rId3"/>
              </a:buBlip>
              <a:defRPr/>
            </a:pPr>
            <a:r>
              <a:rPr lang="sr-Latn-CS" sz="2000" kern="0" dirty="0" smtClean="0">
                <a:latin typeface="+mn-lt"/>
              </a:rPr>
              <a:t>Borba protiv</a:t>
            </a:r>
            <a:r>
              <a:rPr lang="en-US" sz="2000" kern="0" dirty="0" smtClean="0">
                <a:latin typeface="+mn-lt"/>
              </a:rPr>
              <a:t> </a:t>
            </a:r>
            <a:r>
              <a:rPr lang="en-US" sz="2000" kern="0" dirty="0">
                <a:latin typeface="+mn-lt"/>
              </a:rPr>
              <a:t>“</a:t>
            </a:r>
            <a:r>
              <a:rPr lang="en-US" sz="2000" kern="0" dirty="0" smtClean="0">
                <a:latin typeface="+mn-lt"/>
              </a:rPr>
              <a:t>digital</a:t>
            </a:r>
            <a:r>
              <a:rPr lang="sr-Latn-CS" sz="2000" kern="0" dirty="0" smtClean="0">
                <a:latin typeface="+mn-lt"/>
              </a:rPr>
              <a:t>nog jaza</a:t>
            </a:r>
            <a:r>
              <a:rPr lang="en-US" sz="2000" kern="0" dirty="0" smtClean="0">
                <a:latin typeface="+mn-lt"/>
              </a:rPr>
              <a:t>”</a:t>
            </a:r>
            <a:r>
              <a:rPr lang="sr-Latn-CS" sz="2000" kern="0" dirty="0" smtClean="0">
                <a:latin typeface="+mn-lt"/>
              </a:rPr>
              <a:t> </a:t>
            </a:r>
            <a:r>
              <a:rPr lang="sr-Latn-CS" sz="2000" kern="0" dirty="0" smtClean="0"/>
              <a:t>širom Evrope</a:t>
            </a:r>
            <a:endParaRPr lang="en-US" sz="2000" kern="0" dirty="0">
              <a:latin typeface="+mn-lt"/>
            </a:endParaRPr>
          </a:p>
          <a:p>
            <a:pPr marL="233458" indent="-233458" defTabSz="816464">
              <a:spcBef>
                <a:spcPct val="20000"/>
              </a:spcBef>
              <a:buClr>
                <a:srgbClr val="B4D100"/>
              </a:buClr>
              <a:buSzPct val="80000"/>
              <a:buFontTx/>
              <a:buBlip>
                <a:blip r:embed="rId3"/>
              </a:buBlip>
              <a:defRPr/>
            </a:pPr>
            <a:endParaRPr lang="en-US" sz="2000" kern="0" dirty="0">
              <a:latin typeface="+mn-lt"/>
            </a:endParaRPr>
          </a:p>
          <a:p>
            <a:pPr marL="233458" indent="-233458" defTabSz="816464">
              <a:spcBef>
                <a:spcPct val="20000"/>
              </a:spcBef>
              <a:buClr>
                <a:srgbClr val="B4D100"/>
              </a:buClr>
              <a:buSzPct val="80000"/>
              <a:buFontTx/>
              <a:buBlip>
                <a:blip r:embed="rId3"/>
              </a:buBlip>
              <a:defRPr/>
            </a:pPr>
            <a:endParaRPr lang="en-US" sz="2000" kern="0" dirty="0">
              <a:latin typeface="+mn-lt"/>
            </a:endParaRPr>
          </a:p>
        </p:txBody>
      </p:sp>
      <p:pic>
        <p:nvPicPr>
          <p:cNvPr id="1026" name="Picture 2"/>
          <p:cNvPicPr>
            <a:picLocks noChangeAspect="1" noChangeArrowheads="1"/>
          </p:cNvPicPr>
          <p:nvPr/>
        </p:nvPicPr>
        <p:blipFill>
          <a:blip r:embed="rId4" cstate="print"/>
          <a:srcRect/>
          <a:stretch>
            <a:fillRect/>
          </a:stretch>
        </p:blipFill>
        <p:spPr bwMode="auto">
          <a:xfrm>
            <a:off x="5410200" y="1371599"/>
            <a:ext cx="3486150" cy="266699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6" name="Picture 4" descr="http://www.geant.net/Network/NetworkTopology/PublishingImages/topolgy_map.jpg"/>
          <p:cNvPicPr>
            <a:picLocks noChangeAspect="1" noChangeArrowheads="1"/>
          </p:cNvPicPr>
          <p:nvPr/>
        </p:nvPicPr>
        <p:blipFill>
          <a:blip r:embed="rId4" cstate="print"/>
          <a:srcRect/>
          <a:stretch>
            <a:fillRect/>
          </a:stretch>
        </p:blipFill>
        <p:spPr bwMode="auto">
          <a:xfrm>
            <a:off x="304799" y="1143000"/>
            <a:ext cx="5475645" cy="5410200"/>
          </a:xfrm>
          <a:prstGeom prst="rect">
            <a:avLst/>
          </a:prstGeom>
          <a:noFill/>
        </p:spPr>
      </p:pic>
      <p:sp>
        <p:nvSpPr>
          <p:cNvPr id="8" name="Rectangle 2"/>
          <p:cNvSpPr txBox="1">
            <a:spLocks noChangeArrowheads="1"/>
          </p:cNvSpPr>
          <p:nvPr/>
        </p:nvSpPr>
        <p:spPr bwMode="auto">
          <a:xfrm>
            <a:off x="304800" y="152400"/>
            <a:ext cx="6261100" cy="965200"/>
          </a:xfrm>
          <a:prstGeom prst="rect">
            <a:avLst/>
          </a:prstGeom>
          <a:noFill/>
          <a:ln w="9525">
            <a:noFill/>
            <a:miter lim="800000"/>
            <a:headEnd/>
            <a:tailEnd/>
          </a:ln>
        </p:spPr>
        <p:txBody>
          <a:bodyPr vert="horz" wrap="square" lIns="91435" tIns="45718" rIns="91435" bIns="45718" numCol="1" anchor="t" anchorCtr="0" compatLnSpc="1">
            <a:prstTxWarp prst="textNoShape">
              <a:avLst/>
            </a:prstTxWarp>
          </a:bodyPr>
          <a:lstStyle/>
          <a:p>
            <a:pPr lvl="0" eaLnBrk="0" fontAlgn="base" hangingPunct="0">
              <a:spcBef>
                <a:spcPct val="0"/>
              </a:spcBef>
              <a:spcAft>
                <a:spcPct val="0"/>
              </a:spcAft>
            </a:pPr>
            <a:r>
              <a:rPr lang="sr-Latn-CS" sz="2500" b="1" dirty="0" smtClean="0">
                <a:solidFill>
                  <a:schemeClr val="bg1"/>
                </a:solidFill>
                <a:latin typeface="+mj-lt"/>
              </a:rPr>
              <a:t>Géant3</a:t>
            </a:r>
            <a:r>
              <a:rPr lang="sr-Latn-CS" sz="2500" b="1" dirty="0" smtClean="0">
                <a:solidFill>
                  <a:schemeClr val="bg1"/>
                </a:solidFill>
              </a:rPr>
              <a:t> </a:t>
            </a:r>
            <a:r>
              <a:rPr lang="sr-Latn-CS" sz="2500" b="1" dirty="0" smtClean="0">
                <a:solidFill>
                  <a:schemeClr val="bg1"/>
                </a:solidFill>
                <a:latin typeface="+mj-lt"/>
              </a:rPr>
              <a:t>projekat</a:t>
            </a:r>
            <a:r>
              <a:rPr lang="sr-Latn-CS" sz="2500" b="1" dirty="0" smtClean="0">
                <a:solidFill>
                  <a:schemeClr val="bg1"/>
                </a:solidFill>
              </a:rPr>
              <a:t> (</a:t>
            </a:r>
            <a:r>
              <a:rPr lang="en-US" sz="2500" b="1" dirty="0" smtClean="0">
                <a:solidFill>
                  <a:schemeClr val="bg1"/>
                </a:solidFill>
              </a:rPr>
              <a:t>2009-2013</a:t>
            </a:r>
            <a:r>
              <a:rPr lang="sr-Latn-CS" sz="2500" b="1" dirty="0" smtClean="0">
                <a:solidFill>
                  <a:schemeClr val="bg1"/>
                </a:solidFill>
              </a:rPr>
              <a:t>)</a:t>
            </a:r>
            <a:endParaRPr kumimoji="0" lang="en-GB" sz="2500" b="1" i="0" u="none" strike="noStrike" kern="0" cap="none" spc="0" normalizeH="0" baseline="0" noProof="0" dirty="0">
              <a:ln>
                <a:noFill/>
              </a:ln>
              <a:solidFill>
                <a:schemeClr val="bg1"/>
              </a:solidFill>
              <a:effectLst/>
              <a:uLnTx/>
              <a:uFillTx/>
              <a:latin typeface="+mj-lt"/>
              <a:ea typeface="+mj-ea"/>
              <a:cs typeface="+mj-cs"/>
            </a:endParaRPr>
          </a:p>
        </p:txBody>
      </p:sp>
      <p:sp>
        <p:nvSpPr>
          <p:cNvPr id="12" name="Rectangle 7"/>
          <p:cNvSpPr>
            <a:spLocks noChangeArrowheads="1"/>
          </p:cNvSpPr>
          <p:nvPr/>
        </p:nvSpPr>
        <p:spPr bwMode="auto">
          <a:xfrm>
            <a:off x="5943600" y="1295400"/>
            <a:ext cx="2971800" cy="4443430"/>
          </a:xfrm>
          <a:prstGeom prst="rect">
            <a:avLst/>
          </a:prstGeom>
          <a:noFill/>
          <a:ln w="9525">
            <a:noFill/>
            <a:miter lim="800000"/>
            <a:headEnd/>
            <a:tailEnd/>
          </a:ln>
          <a:effectLst/>
        </p:spPr>
        <p:txBody>
          <a:bodyPr lIns="101572" tIns="50786" rIns="101572" bIns="50786"/>
          <a:lstStyle/>
          <a:p>
            <a:pPr marL="290513" indent="-290513" defTabSz="1016000" eaLnBrk="1" hangingPunct="1">
              <a:lnSpc>
                <a:spcPct val="90000"/>
              </a:lnSpc>
              <a:spcBef>
                <a:spcPct val="20000"/>
              </a:spcBef>
              <a:buClr>
                <a:srgbClr val="B4D100"/>
              </a:buClr>
              <a:buSzPct val="80000"/>
            </a:pPr>
            <a:r>
              <a:rPr lang="en-GB" sz="1200" b="1" dirty="0" smtClean="0">
                <a:latin typeface="Arial" charset="0"/>
              </a:rPr>
              <a:t>GEANT3 (GN3)</a:t>
            </a:r>
          </a:p>
          <a:p>
            <a:pPr marL="290513" indent="-290513" defTabSz="1016000" eaLnBrk="1" hangingPunct="1">
              <a:lnSpc>
                <a:spcPct val="90000"/>
              </a:lnSpc>
              <a:spcBef>
                <a:spcPct val="20000"/>
              </a:spcBef>
              <a:buClr>
                <a:srgbClr val="B4D100"/>
              </a:buClr>
              <a:buSzPct val="80000"/>
            </a:pPr>
            <a:r>
              <a:rPr lang="en-GB" sz="1200" b="1" dirty="0" smtClean="0">
                <a:latin typeface="Arial" charset="0"/>
              </a:rPr>
              <a:t>Joint </a:t>
            </a:r>
            <a:r>
              <a:rPr lang="en-GB" sz="1200" b="1" dirty="0">
                <a:latin typeface="Arial" charset="0"/>
              </a:rPr>
              <a:t>Research Activities:</a:t>
            </a:r>
          </a:p>
          <a:p>
            <a:pPr marL="290513" indent="-290513" defTabSz="1016000" eaLnBrk="1" hangingPunct="1">
              <a:lnSpc>
                <a:spcPct val="90000"/>
              </a:lnSpc>
              <a:spcBef>
                <a:spcPct val="20000"/>
              </a:spcBef>
              <a:buClr>
                <a:srgbClr val="B4D100"/>
              </a:buClr>
              <a:buSzPct val="80000"/>
              <a:buFontTx/>
              <a:buBlip>
                <a:blip r:embed="rId5"/>
              </a:buBlip>
            </a:pPr>
            <a:r>
              <a:rPr lang="en-GB" sz="1200" dirty="0">
                <a:latin typeface="Arial" charset="0"/>
              </a:rPr>
              <a:t>JRA1: Future Network</a:t>
            </a:r>
          </a:p>
          <a:p>
            <a:pPr marL="290513" indent="-290513" defTabSz="1016000" eaLnBrk="1" hangingPunct="1">
              <a:lnSpc>
                <a:spcPct val="90000"/>
              </a:lnSpc>
              <a:spcBef>
                <a:spcPct val="20000"/>
              </a:spcBef>
              <a:buClr>
                <a:srgbClr val="B4D100"/>
              </a:buClr>
              <a:buSzPct val="80000"/>
              <a:buFontTx/>
              <a:buBlip>
                <a:blip r:embed="rId5"/>
              </a:buBlip>
            </a:pPr>
            <a:r>
              <a:rPr lang="en-GB" sz="1200" dirty="0">
                <a:latin typeface="Arial" charset="0"/>
              </a:rPr>
              <a:t>JRA2: Multi-domain Resources and Services</a:t>
            </a:r>
          </a:p>
          <a:p>
            <a:pPr marL="290513" indent="-290513" defTabSz="1016000" eaLnBrk="1" hangingPunct="1">
              <a:lnSpc>
                <a:spcPct val="90000"/>
              </a:lnSpc>
              <a:spcBef>
                <a:spcPct val="20000"/>
              </a:spcBef>
              <a:buClr>
                <a:srgbClr val="B4D100"/>
              </a:buClr>
              <a:buSzPct val="80000"/>
              <a:buFontTx/>
              <a:buBlip>
                <a:blip r:embed="rId5"/>
              </a:buBlip>
            </a:pPr>
            <a:r>
              <a:rPr lang="en-GB" sz="1200" dirty="0">
                <a:latin typeface="Arial" charset="0"/>
              </a:rPr>
              <a:t>JRA3: Enabling Communities</a:t>
            </a:r>
          </a:p>
          <a:p>
            <a:pPr marL="290513" indent="-290513" defTabSz="1016000" eaLnBrk="1" hangingPunct="1">
              <a:lnSpc>
                <a:spcPct val="90000"/>
              </a:lnSpc>
              <a:spcBef>
                <a:spcPct val="20000"/>
              </a:spcBef>
              <a:buClr>
                <a:srgbClr val="B4D100"/>
              </a:buClr>
              <a:buSzPct val="80000"/>
            </a:pPr>
            <a:r>
              <a:rPr lang="en-GB" sz="1200" b="1" dirty="0">
                <a:latin typeface="Arial" charset="0"/>
              </a:rPr>
              <a:t>Service Activities:</a:t>
            </a:r>
          </a:p>
          <a:p>
            <a:pPr marL="290513" indent="-290513" defTabSz="1016000" eaLnBrk="1" hangingPunct="1">
              <a:lnSpc>
                <a:spcPct val="90000"/>
              </a:lnSpc>
              <a:spcBef>
                <a:spcPct val="20000"/>
              </a:spcBef>
              <a:buClr>
                <a:srgbClr val="B4D100"/>
              </a:buClr>
              <a:buSzPct val="80000"/>
              <a:buFontTx/>
              <a:buBlip>
                <a:blip r:embed="rId5"/>
              </a:buBlip>
            </a:pPr>
            <a:r>
              <a:rPr lang="en-GB" sz="1200" dirty="0">
                <a:latin typeface="Arial" charset="0"/>
              </a:rPr>
              <a:t>SA1: G</a:t>
            </a:r>
            <a:r>
              <a:rPr lang="en-US" sz="1200" dirty="0">
                <a:latin typeface="Arial" charset="0"/>
                <a:cs typeface="Arial" charset="0"/>
              </a:rPr>
              <a:t>ÉANT Network Architecture Design and Planning, Procuring, Building and Operating</a:t>
            </a:r>
          </a:p>
          <a:p>
            <a:pPr marL="290513" indent="-290513" defTabSz="1016000" eaLnBrk="1" hangingPunct="1">
              <a:lnSpc>
                <a:spcPct val="90000"/>
              </a:lnSpc>
              <a:spcBef>
                <a:spcPct val="20000"/>
              </a:spcBef>
              <a:buClr>
                <a:srgbClr val="B4D100"/>
              </a:buClr>
              <a:buSzPct val="80000"/>
              <a:buFontTx/>
              <a:buBlip>
                <a:blip r:embed="rId5"/>
              </a:buBlip>
            </a:pPr>
            <a:r>
              <a:rPr lang="en-US" sz="1200" dirty="0">
                <a:latin typeface="Arial" charset="0"/>
                <a:cs typeface="Arial" charset="0"/>
              </a:rPr>
              <a:t>SA2: Multi-Domain Service Operation</a:t>
            </a:r>
          </a:p>
          <a:p>
            <a:pPr marL="290513" indent="-290513" defTabSz="1016000" eaLnBrk="1" hangingPunct="1">
              <a:lnSpc>
                <a:spcPct val="90000"/>
              </a:lnSpc>
              <a:spcBef>
                <a:spcPct val="20000"/>
              </a:spcBef>
              <a:buClr>
                <a:srgbClr val="B4D100"/>
              </a:buClr>
              <a:buSzPct val="80000"/>
              <a:buFontTx/>
              <a:buBlip>
                <a:blip r:embed="rId5"/>
              </a:buBlip>
            </a:pPr>
            <a:r>
              <a:rPr lang="en-US" sz="1200" dirty="0">
                <a:latin typeface="Arial" charset="0"/>
                <a:cs typeface="Arial" charset="0"/>
              </a:rPr>
              <a:t>SA3: End-User Services in a Federated Environment</a:t>
            </a:r>
          </a:p>
          <a:p>
            <a:pPr marL="290513" indent="-290513" defTabSz="1016000" eaLnBrk="1" hangingPunct="1">
              <a:lnSpc>
                <a:spcPct val="90000"/>
              </a:lnSpc>
              <a:spcBef>
                <a:spcPct val="20000"/>
              </a:spcBef>
              <a:buClr>
                <a:srgbClr val="B4D100"/>
              </a:buClr>
              <a:buSzPct val="80000"/>
              <a:buFontTx/>
              <a:buBlip>
                <a:blip r:embed="rId5"/>
              </a:buBlip>
            </a:pPr>
            <a:r>
              <a:rPr lang="en-US" sz="1200" dirty="0">
                <a:latin typeface="Arial" charset="0"/>
                <a:cs typeface="Arial" charset="0"/>
              </a:rPr>
              <a:t>SA4: Software Governance</a:t>
            </a:r>
          </a:p>
          <a:p>
            <a:pPr marL="290513" indent="-290513" defTabSz="1016000" eaLnBrk="1" hangingPunct="1">
              <a:lnSpc>
                <a:spcPct val="90000"/>
              </a:lnSpc>
              <a:spcBef>
                <a:spcPct val="20000"/>
              </a:spcBef>
              <a:buClr>
                <a:srgbClr val="B4D100"/>
              </a:buClr>
              <a:buSzPct val="80000"/>
            </a:pPr>
            <a:r>
              <a:rPr lang="en-GB" sz="1200" b="1" dirty="0">
                <a:latin typeface="Arial" charset="0"/>
              </a:rPr>
              <a:t>Networking Activities:</a:t>
            </a:r>
          </a:p>
          <a:p>
            <a:pPr marL="290513" indent="-290513" defTabSz="1016000" eaLnBrk="1" hangingPunct="1">
              <a:lnSpc>
                <a:spcPct val="90000"/>
              </a:lnSpc>
              <a:spcBef>
                <a:spcPct val="20000"/>
              </a:spcBef>
              <a:buClr>
                <a:srgbClr val="B4D100"/>
              </a:buClr>
              <a:buSzPct val="80000"/>
              <a:buFontTx/>
              <a:buBlip>
                <a:blip r:embed="rId5"/>
              </a:buBlip>
            </a:pPr>
            <a:r>
              <a:rPr lang="en-GB" sz="1200" dirty="0">
                <a:latin typeface="Arial" charset="0"/>
              </a:rPr>
              <a:t>NA1: Management</a:t>
            </a:r>
          </a:p>
          <a:p>
            <a:pPr marL="290513" indent="-290513" defTabSz="1016000" eaLnBrk="1" hangingPunct="1">
              <a:lnSpc>
                <a:spcPct val="90000"/>
              </a:lnSpc>
              <a:spcBef>
                <a:spcPct val="20000"/>
              </a:spcBef>
              <a:buClr>
                <a:srgbClr val="B4D100"/>
              </a:buClr>
              <a:buSzPct val="80000"/>
              <a:buFontTx/>
              <a:buBlip>
                <a:blip r:embed="rId5"/>
              </a:buBlip>
            </a:pPr>
            <a:r>
              <a:rPr lang="en-GB" sz="1200" dirty="0">
                <a:latin typeface="Arial" charset="0"/>
              </a:rPr>
              <a:t>NA2: Joint Dissemination and Outreach</a:t>
            </a:r>
          </a:p>
          <a:p>
            <a:pPr marL="290513" indent="-290513" defTabSz="1016000" eaLnBrk="1" hangingPunct="1">
              <a:lnSpc>
                <a:spcPct val="90000"/>
              </a:lnSpc>
              <a:spcBef>
                <a:spcPct val="20000"/>
              </a:spcBef>
              <a:buClr>
                <a:srgbClr val="B4D100"/>
              </a:buClr>
              <a:buSzPct val="80000"/>
              <a:buFontTx/>
              <a:buBlip>
                <a:blip r:embed="rId5"/>
              </a:buBlip>
            </a:pPr>
            <a:r>
              <a:rPr lang="en-GB" sz="1200" b="1" dirty="0">
                <a:solidFill>
                  <a:schemeClr val="hlink"/>
                </a:solidFill>
                <a:latin typeface="Arial" charset="0"/>
              </a:rPr>
              <a:t>NA3: Status and </a:t>
            </a:r>
            <a:r>
              <a:rPr lang="en-GB" sz="1200" b="1" dirty="0" smtClean="0">
                <a:solidFill>
                  <a:schemeClr val="hlink"/>
                </a:solidFill>
                <a:latin typeface="Arial" charset="0"/>
              </a:rPr>
              <a:t>Trends</a:t>
            </a:r>
          </a:p>
          <a:p>
            <a:pPr marL="747713" lvl="1" indent="-290513" defTabSz="1016000" eaLnBrk="1" hangingPunct="1">
              <a:lnSpc>
                <a:spcPct val="90000"/>
              </a:lnSpc>
              <a:spcBef>
                <a:spcPct val="20000"/>
              </a:spcBef>
              <a:buClr>
                <a:srgbClr val="B4D100"/>
              </a:buClr>
              <a:buSzPct val="80000"/>
              <a:buFontTx/>
              <a:buBlip>
                <a:blip r:embed="rId5"/>
              </a:buBlip>
            </a:pPr>
            <a:r>
              <a:rPr lang="en-GB" sz="1200" b="1" dirty="0" smtClean="0">
                <a:solidFill>
                  <a:schemeClr val="hlink"/>
                </a:solidFill>
                <a:latin typeface="Arial" charset="0"/>
              </a:rPr>
              <a:t>T4: Campus Best Practice</a:t>
            </a:r>
            <a:endParaRPr lang="en-GB" sz="1200" b="1" dirty="0">
              <a:solidFill>
                <a:schemeClr val="hlink"/>
              </a:solidFill>
              <a:latin typeface="Arial" charset="0"/>
            </a:endParaRPr>
          </a:p>
          <a:p>
            <a:pPr marL="290513" indent="-290513" defTabSz="1016000" eaLnBrk="1" hangingPunct="1">
              <a:lnSpc>
                <a:spcPct val="90000"/>
              </a:lnSpc>
              <a:spcBef>
                <a:spcPct val="20000"/>
              </a:spcBef>
              <a:buClr>
                <a:srgbClr val="B4D100"/>
              </a:buClr>
              <a:buSzPct val="80000"/>
              <a:buFontTx/>
              <a:buBlip>
                <a:blip r:embed="rId5"/>
              </a:buBlip>
            </a:pPr>
            <a:r>
              <a:rPr lang="en-GB" sz="1200" dirty="0">
                <a:latin typeface="Arial" charset="0"/>
              </a:rPr>
              <a:t>NA4: Liaison and Support</a:t>
            </a:r>
          </a:p>
          <a:p>
            <a:pPr marL="290513" indent="-290513" defTabSz="1016000" eaLnBrk="1" hangingPunct="1">
              <a:lnSpc>
                <a:spcPct val="90000"/>
              </a:lnSpc>
              <a:spcBef>
                <a:spcPct val="20000"/>
              </a:spcBef>
              <a:buClr>
                <a:srgbClr val="B4D100"/>
              </a:buClr>
              <a:buSzPct val="80000"/>
              <a:buFontTx/>
              <a:buBlip>
                <a:blip r:embed="rId5"/>
              </a:buBlip>
            </a:pPr>
            <a:endParaRPr lang="en-GB" sz="1200" dirty="0">
              <a:latin typeface="Arial" charset="0"/>
            </a:endParaRPr>
          </a:p>
          <a:p>
            <a:pPr marL="290513" indent="-290513" defTabSz="1016000" eaLnBrk="1" hangingPunct="1">
              <a:lnSpc>
                <a:spcPct val="90000"/>
              </a:lnSpc>
              <a:spcBef>
                <a:spcPct val="20000"/>
              </a:spcBef>
              <a:buClr>
                <a:srgbClr val="B4D100"/>
              </a:buClr>
              <a:buSzPct val="80000"/>
            </a:pPr>
            <a:endParaRPr lang="en-GB" sz="1200" dirty="0">
              <a:latin typeface="Arial" charset="0"/>
            </a:endParaRPr>
          </a:p>
        </p:txBody>
      </p:sp>
      <p:graphicFrame>
        <p:nvGraphicFramePr>
          <p:cNvPr id="14" name="Object 15"/>
          <p:cNvGraphicFramePr>
            <a:graphicFrameLocks noChangeAspect="1"/>
          </p:cNvGraphicFramePr>
          <p:nvPr/>
        </p:nvGraphicFramePr>
        <p:xfrm>
          <a:off x="3810000" y="4419600"/>
          <a:ext cx="2087563" cy="2039938"/>
        </p:xfrm>
        <a:graphic>
          <a:graphicData uri="http://schemas.openxmlformats.org/presentationml/2006/ole">
            <p:oleObj spid="_x0000_s18434" name="Chart" r:id="rId6" imgW="4238579" imgH="4714875" progId="MSGraph.Chart.8">
              <p:embed followColorScheme="full"/>
            </p:oleObj>
          </a:graphicData>
        </a:graphic>
      </p:graphicFrame>
      <p:sp>
        <p:nvSpPr>
          <p:cNvPr id="16" name="Slide Number Placeholder 9"/>
          <p:cNvSpPr>
            <a:spLocks noGrp="1"/>
          </p:cNvSpPr>
          <p:nvPr>
            <p:ph type="sldNum" sz="quarter" idx="11"/>
          </p:nvPr>
        </p:nvSpPr>
        <p:spPr>
          <a:xfrm>
            <a:off x="4150512" y="6665932"/>
            <a:ext cx="2116138" cy="506413"/>
          </a:xfrm>
        </p:spPr>
        <p:txBody>
          <a:bodyPr/>
          <a:lstStyle/>
          <a:p>
            <a:fld id="{AF97E3BA-51BB-4E8E-BA97-413774241EB8}" type="slidenum">
              <a:rPr lang="en-US" smtClean="0"/>
              <a:pPr/>
              <a:t>3</a:t>
            </a:fld>
            <a:endParaRPr lang="en-US"/>
          </a:p>
        </p:txBody>
      </p:sp>
      <p:sp>
        <p:nvSpPr>
          <p:cNvPr id="17" name="TextBox 16"/>
          <p:cNvSpPr txBox="1"/>
          <p:nvPr/>
        </p:nvSpPr>
        <p:spPr>
          <a:xfrm>
            <a:off x="6705600" y="5562600"/>
            <a:ext cx="633507" cy="369332"/>
          </a:xfrm>
          <a:prstGeom prst="rect">
            <a:avLst/>
          </a:prstGeom>
          <a:noFill/>
        </p:spPr>
        <p:txBody>
          <a:bodyPr wrap="none" rtlCol="0">
            <a:spAutoFit/>
          </a:bodyPr>
          <a:lstStyle/>
          <a:p>
            <a:r>
              <a:rPr lang="sr-Latn-CS" dirty="0" smtClean="0"/>
              <a:t>NA3</a:t>
            </a:r>
            <a:endParaRPr lang="en-US" dirty="0"/>
          </a:p>
        </p:txBody>
      </p:sp>
      <p:sp>
        <p:nvSpPr>
          <p:cNvPr id="18" name="Rectangle 17"/>
          <p:cNvSpPr/>
          <p:nvPr/>
        </p:nvSpPr>
        <p:spPr bwMode="auto">
          <a:xfrm>
            <a:off x="6324600" y="5638800"/>
            <a:ext cx="381000" cy="228600"/>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dirty="0" smtClean="0"/>
              <a:t>NA3T4 – Campus best practice</a:t>
            </a:r>
            <a:endParaRPr lang="en-US" dirty="0"/>
          </a:p>
        </p:txBody>
      </p:sp>
      <p:sp>
        <p:nvSpPr>
          <p:cNvPr id="3" name="Content Placeholder 2"/>
          <p:cNvSpPr>
            <a:spLocks noGrp="1"/>
          </p:cNvSpPr>
          <p:nvPr>
            <p:ph idx="1"/>
          </p:nvPr>
        </p:nvSpPr>
        <p:spPr/>
        <p:txBody>
          <a:bodyPr/>
          <a:lstStyle/>
          <a:p>
            <a:pPr marL="290445" lvl="1" indent="-290445" defTabSz="1015763">
              <a:lnSpc>
                <a:spcPct val="90000"/>
              </a:lnSpc>
              <a:buClr>
                <a:srgbClr val="B4D100"/>
              </a:buClr>
              <a:buSzPct val="80000"/>
              <a:defRPr/>
            </a:pPr>
            <a:r>
              <a:rPr lang="sr-Latn-CS" sz="2000" dirty="0" smtClean="0">
                <a:latin typeface="Arial" charset="0"/>
              </a:rPr>
              <a:t>Četiri zemlje</a:t>
            </a:r>
            <a:r>
              <a:rPr lang="nb-NO" sz="2000" dirty="0" smtClean="0">
                <a:latin typeface="Arial" charset="0"/>
              </a:rPr>
              <a:t>:</a:t>
            </a:r>
          </a:p>
          <a:p>
            <a:pPr marL="747539" lvl="2" indent="-290445" defTabSz="1015763">
              <a:lnSpc>
                <a:spcPct val="90000"/>
              </a:lnSpc>
              <a:buSzPct val="80000"/>
              <a:buBlip>
                <a:blip r:embed="rId4"/>
              </a:buBlip>
              <a:defRPr/>
            </a:pPr>
            <a:r>
              <a:rPr lang="sr-Latn-CS" sz="2000" dirty="0" smtClean="0">
                <a:latin typeface="Arial" charset="0"/>
              </a:rPr>
              <a:t>Norveška</a:t>
            </a:r>
            <a:r>
              <a:rPr lang="nb-NO" sz="1600" dirty="0" smtClean="0">
                <a:latin typeface="Arial" charset="0"/>
              </a:rPr>
              <a:t>(UNINETT)</a:t>
            </a:r>
            <a:endParaRPr lang="nb-NO" sz="2000" dirty="0" smtClean="0">
              <a:latin typeface="Arial" charset="0"/>
            </a:endParaRPr>
          </a:p>
          <a:p>
            <a:pPr marL="747539" lvl="2" indent="-290445" defTabSz="1015763">
              <a:lnSpc>
                <a:spcPct val="90000"/>
              </a:lnSpc>
              <a:buSzPct val="80000"/>
              <a:buBlip>
                <a:blip r:embed="rId4"/>
              </a:buBlip>
              <a:defRPr/>
            </a:pPr>
            <a:r>
              <a:rPr lang="nb-NO" sz="2000" dirty="0" smtClean="0">
                <a:latin typeface="Arial" charset="0"/>
              </a:rPr>
              <a:t>Fin</a:t>
            </a:r>
            <a:r>
              <a:rPr lang="sr-Latn-CS" sz="2000" dirty="0" smtClean="0">
                <a:latin typeface="Arial" charset="0"/>
              </a:rPr>
              <a:t>ska</a:t>
            </a:r>
            <a:r>
              <a:rPr lang="nb-NO" sz="1600" dirty="0" smtClean="0">
                <a:latin typeface="Arial" charset="0"/>
              </a:rPr>
              <a:t>(CSC/Funet)</a:t>
            </a:r>
            <a:endParaRPr lang="nb-NO" sz="2000" dirty="0" smtClean="0">
              <a:latin typeface="Arial" charset="0"/>
            </a:endParaRPr>
          </a:p>
          <a:p>
            <a:pPr marL="747539" lvl="2" indent="-290445" defTabSz="1015763">
              <a:lnSpc>
                <a:spcPct val="90000"/>
              </a:lnSpc>
              <a:buSzPct val="80000"/>
              <a:buBlip>
                <a:blip r:embed="rId4"/>
              </a:buBlip>
              <a:defRPr/>
            </a:pPr>
            <a:r>
              <a:rPr lang="sr-Latn-CS" sz="2000" dirty="0" smtClean="0">
                <a:latin typeface="Arial" charset="0"/>
              </a:rPr>
              <a:t>Češka</a:t>
            </a:r>
            <a:r>
              <a:rPr lang="nb-NO" sz="2000" dirty="0" smtClean="0">
                <a:latin typeface="Arial" charset="0"/>
              </a:rPr>
              <a:t> </a:t>
            </a:r>
            <a:r>
              <a:rPr lang="nb-NO" sz="1600" dirty="0" smtClean="0">
                <a:latin typeface="Arial" charset="0"/>
              </a:rPr>
              <a:t>(CESNET)</a:t>
            </a:r>
            <a:endParaRPr lang="nb-NO" sz="2000" dirty="0" smtClean="0">
              <a:latin typeface="Arial" charset="0"/>
            </a:endParaRPr>
          </a:p>
          <a:p>
            <a:pPr marL="747539" lvl="2" indent="-290445" defTabSz="1015763">
              <a:lnSpc>
                <a:spcPct val="90000"/>
              </a:lnSpc>
              <a:buSzPct val="80000"/>
              <a:buBlip>
                <a:blip r:embed="rId4"/>
              </a:buBlip>
              <a:defRPr/>
            </a:pPr>
            <a:r>
              <a:rPr lang="nb-NO" sz="2000" dirty="0" smtClean="0">
                <a:latin typeface="Arial" charset="0"/>
              </a:rPr>
              <a:t>S</a:t>
            </a:r>
            <a:r>
              <a:rPr lang="sr-Latn-CS" sz="2000" dirty="0" smtClean="0">
                <a:latin typeface="Arial" charset="0"/>
              </a:rPr>
              <a:t>rbija</a:t>
            </a:r>
            <a:r>
              <a:rPr lang="nb-NO" sz="2000" dirty="0" smtClean="0">
                <a:latin typeface="Arial" charset="0"/>
              </a:rPr>
              <a:t> </a:t>
            </a:r>
            <a:r>
              <a:rPr lang="nb-NO" sz="1600" dirty="0" smtClean="0">
                <a:latin typeface="Arial" charset="0"/>
              </a:rPr>
              <a:t>(AMRES)</a:t>
            </a:r>
            <a:endParaRPr lang="en-US" sz="2000" dirty="0" smtClean="0">
              <a:latin typeface="Arial" charset="0"/>
            </a:endParaRPr>
          </a:p>
          <a:p>
            <a:pPr marL="290445" indent="-290445" defTabSz="1015763">
              <a:defRPr/>
            </a:pPr>
            <a:r>
              <a:rPr lang="en-US" sz="2000" dirty="0" smtClean="0"/>
              <a:t>3.5 </a:t>
            </a:r>
            <a:r>
              <a:rPr lang="sr-Latn-CS" sz="2000" dirty="0" smtClean="0"/>
              <a:t>čoveka</a:t>
            </a:r>
            <a:r>
              <a:rPr lang="en-US" sz="2000" dirty="0" smtClean="0"/>
              <a:t>/</a:t>
            </a:r>
            <a:r>
              <a:rPr lang="en-US" sz="2000" dirty="0" err="1" smtClean="0"/>
              <a:t>godi</a:t>
            </a:r>
            <a:r>
              <a:rPr lang="sr-Latn-CS" sz="2000" dirty="0" smtClean="0"/>
              <a:t>šnje za ceo task</a:t>
            </a:r>
          </a:p>
          <a:p>
            <a:pPr marL="290445" indent="-290445" defTabSz="1015763">
              <a:defRPr/>
            </a:pPr>
            <a:endParaRPr lang="sr-Latn-CS" sz="2000" dirty="0" smtClean="0"/>
          </a:p>
          <a:p>
            <a:pPr marL="290445" indent="-290445" defTabSz="1015763">
              <a:defRPr/>
            </a:pPr>
            <a:r>
              <a:rPr lang="sr-Latn-CS" sz="2000" dirty="0" smtClean="0"/>
              <a:t>Ciljevi</a:t>
            </a:r>
          </a:p>
          <a:p>
            <a:pPr marL="715895" lvl="1" indent="-290445" defTabSz="1015763">
              <a:defRPr/>
            </a:pPr>
            <a:r>
              <a:rPr lang="sr-Latn-CS" sz="2000" dirty="0" smtClean="0"/>
              <a:t>Adresirati glavne probleme u kampus </a:t>
            </a:r>
          </a:p>
          <a:p>
            <a:pPr marL="715895" lvl="1" indent="-290445" defTabSz="1015763">
              <a:buNone/>
              <a:defRPr/>
            </a:pPr>
            <a:r>
              <a:rPr lang="sr-Latn-CS" sz="2000" dirty="0" smtClean="0"/>
              <a:t>okruženjima (EARNEST</a:t>
            </a:r>
            <a:r>
              <a:rPr lang="en-US" sz="2000" dirty="0" smtClean="0"/>
              <a:t> </a:t>
            </a:r>
            <a:r>
              <a:rPr lang="sr-Latn-CS" sz="2000" dirty="0" smtClean="0"/>
              <a:t>studija)</a:t>
            </a:r>
            <a:endParaRPr lang="en-US" sz="2000" dirty="0" smtClean="0"/>
          </a:p>
          <a:p>
            <a:pPr marL="715895" lvl="1" indent="-290445" defTabSz="1015763">
              <a:defRPr/>
            </a:pPr>
            <a:r>
              <a:rPr lang="sr-Latn-CS" sz="2000" dirty="0" smtClean="0"/>
              <a:t>Organizovati radne grupe</a:t>
            </a:r>
            <a:endParaRPr lang="en-US" sz="2000" dirty="0" smtClean="0"/>
          </a:p>
          <a:p>
            <a:pPr marL="715895" lvl="1" indent="-290445" defTabSz="1015763">
              <a:defRPr/>
            </a:pPr>
            <a:r>
              <a:rPr lang="sr-Latn-CS" sz="2000" dirty="0" smtClean="0"/>
              <a:t>Napraviti BPD dokumente</a:t>
            </a:r>
            <a:endParaRPr lang="en-US" sz="2000" dirty="0" smtClean="0"/>
          </a:p>
          <a:p>
            <a:pPr marL="715895" lvl="1" indent="-290445" defTabSz="1015763">
              <a:defRPr/>
            </a:pPr>
            <a:r>
              <a:rPr lang="sr-Latn-CS" sz="2000" dirty="0" smtClean="0"/>
              <a:t>Prezentovati rezultate po Evropi</a:t>
            </a:r>
            <a:endParaRPr lang="en-US" sz="2000" dirty="0" smtClean="0"/>
          </a:p>
          <a:p>
            <a:pPr marL="290445" indent="-290445" defTabSz="1015763">
              <a:defRPr/>
            </a:pPr>
            <a:endParaRPr lang="en-US" sz="2000" dirty="0" smtClean="0"/>
          </a:p>
        </p:txBody>
      </p:sp>
      <p:grpSp>
        <p:nvGrpSpPr>
          <p:cNvPr id="7" name="Group 6"/>
          <p:cNvGrpSpPr/>
          <p:nvPr/>
        </p:nvGrpSpPr>
        <p:grpSpPr>
          <a:xfrm>
            <a:off x="5715000" y="1295400"/>
            <a:ext cx="3152775" cy="3839844"/>
            <a:chOff x="5715000" y="1295400"/>
            <a:chExt cx="3152775" cy="3839844"/>
          </a:xfrm>
        </p:grpSpPr>
        <p:pic>
          <p:nvPicPr>
            <p:cNvPr id="2051" name="Picture 3"/>
            <p:cNvPicPr>
              <a:picLocks noChangeAspect="1" noChangeArrowheads="1"/>
            </p:cNvPicPr>
            <p:nvPr/>
          </p:nvPicPr>
          <p:blipFill>
            <a:blip r:embed="rId5" cstate="print"/>
            <a:srcRect/>
            <a:stretch>
              <a:fillRect/>
            </a:stretch>
          </p:blipFill>
          <p:spPr bwMode="auto">
            <a:xfrm>
              <a:off x="5715000" y="1295400"/>
              <a:ext cx="3152775" cy="3781425"/>
            </a:xfrm>
            <a:prstGeom prst="rect">
              <a:avLst/>
            </a:prstGeom>
            <a:noFill/>
            <a:ln w="9525">
              <a:noFill/>
              <a:miter lim="800000"/>
              <a:headEnd/>
              <a:tailEnd/>
            </a:ln>
            <a:effectLst/>
          </p:spPr>
        </p:pic>
        <p:graphicFrame>
          <p:nvGraphicFramePr>
            <p:cNvPr id="5" name="Object 7"/>
            <p:cNvGraphicFramePr>
              <a:graphicFrameLocks noChangeAspect="1"/>
            </p:cNvGraphicFramePr>
            <p:nvPr/>
          </p:nvGraphicFramePr>
          <p:xfrm>
            <a:off x="5720238" y="3457257"/>
            <a:ext cx="1717675" cy="1677987"/>
          </p:xfrm>
          <a:graphic>
            <a:graphicData uri="http://schemas.openxmlformats.org/presentationml/2006/ole">
              <p:oleObj spid="_x0000_s2050" name="Chart" r:id="rId6" imgW="4238789" imgH="4714830" progId="MSGraph.Chart.8">
                <p:embed followColorScheme="full"/>
              </p:oleObj>
            </a:graphicData>
          </a:graphic>
        </p:graphicFrame>
      </p:grpSp>
      <p:sp>
        <p:nvSpPr>
          <p:cNvPr id="8" name="TextBox 7"/>
          <p:cNvSpPr txBox="1"/>
          <p:nvPr/>
        </p:nvSpPr>
        <p:spPr>
          <a:xfrm>
            <a:off x="6477000" y="5638800"/>
            <a:ext cx="633507" cy="369332"/>
          </a:xfrm>
          <a:prstGeom prst="rect">
            <a:avLst/>
          </a:prstGeom>
          <a:noFill/>
        </p:spPr>
        <p:txBody>
          <a:bodyPr wrap="none" rtlCol="0">
            <a:spAutoFit/>
          </a:bodyPr>
          <a:lstStyle/>
          <a:p>
            <a:r>
              <a:rPr lang="sr-Latn-CS" dirty="0" smtClean="0"/>
              <a:t>NA3</a:t>
            </a:r>
            <a:endParaRPr lang="en-US" dirty="0"/>
          </a:p>
        </p:txBody>
      </p:sp>
      <p:sp>
        <p:nvSpPr>
          <p:cNvPr id="9" name="Rectangle 8"/>
          <p:cNvSpPr/>
          <p:nvPr/>
        </p:nvSpPr>
        <p:spPr bwMode="auto">
          <a:xfrm>
            <a:off x="6096000" y="5715000"/>
            <a:ext cx="381000" cy="228600"/>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CBP </a:t>
            </a:r>
            <a:r>
              <a:rPr lang="en-US" dirty="0" err="1" smtClean="0"/>
              <a:t>dokumenta</a:t>
            </a:r>
            <a:r>
              <a:rPr lang="en-US" dirty="0" smtClean="0"/>
              <a:t> – Na </a:t>
            </a:r>
            <a:r>
              <a:rPr lang="en-US" dirty="0" err="1" smtClean="0"/>
              <a:t>Engleskom</a:t>
            </a:r>
            <a:r>
              <a:rPr lang="en-US" dirty="0" smtClean="0"/>
              <a:t> </a:t>
            </a:r>
            <a:r>
              <a:rPr lang="en-US" dirty="0" err="1" smtClean="0"/>
              <a:t>jeziku</a:t>
            </a:r>
            <a:endParaRPr lang="en-US" dirty="0"/>
          </a:p>
        </p:txBody>
      </p:sp>
      <p:pic>
        <p:nvPicPr>
          <p:cNvPr id="142338" name="Picture 2"/>
          <p:cNvPicPr>
            <a:picLocks noChangeAspect="1" noChangeArrowheads="1"/>
          </p:cNvPicPr>
          <p:nvPr/>
        </p:nvPicPr>
        <p:blipFill>
          <a:blip r:embed="rId3" cstate="print"/>
          <a:srcRect l="31741" t="10936" r="33437" b="11920"/>
          <a:stretch>
            <a:fillRect/>
          </a:stretch>
        </p:blipFill>
        <p:spPr bwMode="auto">
          <a:xfrm>
            <a:off x="585137" y="1306407"/>
            <a:ext cx="3668915" cy="5081359"/>
          </a:xfrm>
          <a:prstGeom prst="rect">
            <a:avLst/>
          </a:prstGeom>
          <a:noFill/>
          <a:ln w="9525">
            <a:solidFill>
              <a:schemeClr val="accent1"/>
            </a:solidFill>
            <a:miter lim="800000"/>
            <a:headEnd/>
            <a:tailEnd/>
          </a:ln>
        </p:spPr>
      </p:pic>
      <p:sp>
        <p:nvSpPr>
          <p:cNvPr id="4" name="Rectangle 3"/>
          <p:cNvSpPr txBox="1">
            <a:spLocks noChangeArrowheads="1"/>
          </p:cNvSpPr>
          <p:nvPr/>
        </p:nvSpPr>
        <p:spPr>
          <a:xfrm>
            <a:off x="4700608" y="1370728"/>
            <a:ext cx="4244080" cy="4245156"/>
          </a:xfrm>
          <a:prstGeom prst="rect">
            <a:avLst/>
          </a:prstGeom>
        </p:spPr>
        <p:txBody>
          <a:bodyPr lIns="82314" tIns="41157" rIns="82314" bIns="41157"/>
          <a:lstStyle/>
          <a:p>
            <a:pPr marL="261520" indent="-261520" defTabSz="914603" fontAlgn="base">
              <a:lnSpc>
                <a:spcPct val="90000"/>
              </a:lnSpc>
              <a:spcBef>
                <a:spcPct val="20000"/>
              </a:spcBef>
              <a:spcAft>
                <a:spcPct val="0"/>
              </a:spcAft>
              <a:buClr>
                <a:srgbClr val="B4D100"/>
              </a:buClr>
              <a:buSzPct val="80000"/>
              <a:defRPr/>
            </a:pPr>
            <a:endParaRPr lang="en-US" sz="1400" kern="0" dirty="0"/>
          </a:p>
          <a:p>
            <a:pPr marL="261520" indent="-261520" defTabSz="914603" fontAlgn="base">
              <a:lnSpc>
                <a:spcPct val="90000"/>
              </a:lnSpc>
              <a:spcBef>
                <a:spcPct val="20000"/>
              </a:spcBef>
              <a:spcAft>
                <a:spcPct val="0"/>
              </a:spcAft>
              <a:buClr>
                <a:srgbClr val="B4D100"/>
              </a:buClr>
              <a:buSzPct val="80000"/>
              <a:defRPr/>
            </a:pPr>
            <a:r>
              <a:rPr lang="en-GB" sz="1600" b="1" kern="0" dirty="0"/>
              <a:t>Campus Best Practice </a:t>
            </a:r>
            <a:r>
              <a:rPr lang="en-GB" sz="1600" b="1" kern="0" dirty="0" err="1" smtClean="0"/>
              <a:t>dokumenta</a:t>
            </a:r>
            <a:r>
              <a:rPr lang="en-GB" sz="1600" b="1" kern="0" dirty="0" smtClean="0"/>
              <a:t>:</a:t>
            </a:r>
            <a:endParaRPr lang="nb-NO" sz="1600" kern="0" dirty="0"/>
          </a:p>
          <a:p>
            <a:pPr marL="261520" indent="-261520" defTabSz="914603" fontAlgn="base">
              <a:spcBef>
                <a:spcPct val="20000"/>
              </a:spcBef>
              <a:spcAft>
                <a:spcPct val="0"/>
              </a:spcAft>
              <a:buClr>
                <a:srgbClr val="B4D100"/>
              </a:buClr>
              <a:buSzPct val="80000"/>
              <a:buBlip>
                <a:blip r:embed="rId4"/>
              </a:buBlip>
              <a:defRPr/>
            </a:pPr>
            <a:r>
              <a:rPr lang="en-US" sz="1600" kern="0" dirty="0">
                <a:hlinkClick r:id="rId5" tooltip="http://gn3campus.uninett.no"/>
              </a:rPr>
              <a:t>http://www.terena.org/campus-bp/</a:t>
            </a:r>
            <a:endParaRPr lang="en-US" sz="1600" kern="0" dirty="0"/>
          </a:p>
          <a:p>
            <a:pPr marL="261520" indent="-261520" defTabSz="914603">
              <a:spcBef>
                <a:spcPct val="20000"/>
              </a:spcBef>
              <a:buClr>
                <a:srgbClr val="B4D100"/>
              </a:buClr>
              <a:buSzPct val="80000"/>
              <a:defRPr/>
            </a:pPr>
            <a:r>
              <a:rPr lang="en-US" sz="1600" kern="0" dirty="0"/>
              <a:t>	</a:t>
            </a:r>
            <a:r>
              <a:rPr lang="en-US" sz="1600" kern="0" dirty="0" smtClean="0"/>
              <a:t>(</a:t>
            </a:r>
            <a:r>
              <a:rPr lang="en-US" sz="1600" kern="0" dirty="0" err="1" smtClean="0"/>
              <a:t>sekcija</a:t>
            </a:r>
            <a:r>
              <a:rPr lang="en-US" sz="1600" kern="0" dirty="0" smtClean="0"/>
              <a:t> Activities </a:t>
            </a:r>
            <a:r>
              <a:rPr lang="en-US" sz="1600" kern="0" dirty="0" err="1" smtClean="0"/>
              <a:t>na</a:t>
            </a:r>
            <a:r>
              <a:rPr lang="en-US" sz="1600" kern="0" dirty="0" smtClean="0"/>
              <a:t> terena.org </a:t>
            </a:r>
            <a:r>
              <a:rPr lang="en-US" sz="1600" kern="0" dirty="0" err="1" smtClean="0"/>
              <a:t>sajtu</a:t>
            </a:r>
            <a:r>
              <a:rPr lang="en-US" sz="1600" kern="0" dirty="0" smtClean="0"/>
              <a:t>)</a:t>
            </a:r>
            <a:endParaRPr lang="en-US" sz="1600" kern="0" dirty="0"/>
          </a:p>
          <a:p>
            <a:pPr marL="261520" indent="-261520" defTabSz="914603">
              <a:spcBef>
                <a:spcPct val="20000"/>
              </a:spcBef>
              <a:buClr>
                <a:srgbClr val="B4D100"/>
              </a:buClr>
              <a:buSzPct val="80000"/>
              <a:defRPr/>
            </a:pPr>
            <a:r>
              <a:rPr lang="en-US" sz="1600" kern="0" dirty="0"/>
              <a:t>	</a:t>
            </a:r>
            <a:r>
              <a:rPr lang="en-US" sz="1600" kern="0" dirty="0" smtClean="0"/>
              <a:t>(</a:t>
            </a:r>
            <a:r>
              <a:rPr lang="en-US" sz="1600" kern="0" dirty="0" err="1" smtClean="0"/>
              <a:t>ili</a:t>
            </a:r>
            <a:r>
              <a:rPr lang="en-US" sz="1600" kern="0" dirty="0" smtClean="0"/>
              <a:t> </a:t>
            </a:r>
            <a:r>
              <a:rPr lang="en-US" sz="1600" kern="0" dirty="0" err="1" smtClean="0"/>
              <a:t>google</a:t>
            </a:r>
            <a:r>
              <a:rPr lang="en-US" sz="1600" kern="0" dirty="0" smtClean="0"/>
              <a:t> </a:t>
            </a:r>
            <a:r>
              <a:rPr lang="en-US" sz="1600" kern="0" dirty="0"/>
              <a:t>“Campus Best Practice”)</a:t>
            </a:r>
          </a:p>
          <a:p>
            <a:pPr marL="261520" indent="-261520" defTabSz="914603">
              <a:spcBef>
                <a:spcPct val="20000"/>
              </a:spcBef>
              <a:buClr>
                <a:srgbClr val="B4D100"/>
              </a:buClr>
              <a:buSzPct val="80000"/>
              <a:defRPr/>
            </a:pPr>
            <a:endParaRPr lang="en-US" sz="1600" kern="0" dirty="0"/>
          </a:p>
          <a:p>
            <a:pPr marL="261520" indent="-261520" defTabSz="914603" fontAlgn="base">
              <a:spcBef>
                <a:spcPct val="20000"/>
              </a:spcBef>
              <a:spcAft>
                <a:spcPct val="0"/>
              </a:spcAft>
              <a:buClr>
                <a:srgbClr val="B4D100"/>
              </a:buClr>
              <a:buSzPct val="80000"/>
              <a:buBlip>
                <a:blip r:embed="rId4"/>
              </a:buBlip>
              <a:defRPr/>
            </a:pPr>
            <a:r>
              <a:rPr lang="en-US" sz="1600" kern="0" dirty="0" err="1" smtClean="0"/>
              <a:t>Trenutno</a:t>
            </a:r>
            <a:r>
              <a:rPr lang="en-US" sz="1600" kern="0" dirty="0" smtClean="0"/>
              <a:t> je vi</a:t>
            </a:r>
            <a:r>
              <a:rPr lang="sr-Latn-CS" sz="1600" kern="0" dirty="0" smtClean="0"/>
              <a:t>še od </a:t>
            </a:r>
            <a:r>
              <a:rPr lang="en-US" sz="1600" kern="0" dirty="0" smtClean="0"/>
              <a:t>4</a:t>
            </a:r>
            <a:r>
              <a:rPr lang="sr-Latn-CS" sz="1600" kern="0" dirty="0" smtClean="0"/>
              <a:t>5</a:t>
            </a:r>
            <a:r>
              <a:rPr lang="en-US" sz="1600" kern="0" dirty="0" smtClean="0"/>
              <a:t> CBP </a:t>
            </a:r>
            <a:r>
              <a:rPr lang="en-US" sz="1600" kern="0" dirty="0" err="1" smtClean="0"/>
              <a:t>dokumenta</a:t>
            </a:r>
            <a:r>
              <a:rPr lang="en-US" sz="1600" kern="0" dirty="0" smtClean="0"/>
              <a:t> </a:t>
            </a:r>
            <a:r>
              <a:rPr lang="en-US" sz="1600" kern="0" dirty="0" err="1" smtClean="0"/>
              <a:t>dostupno</a:t>
            </a:r>
            <a:r>
              <a:rPr lang="sr-Latn-CS" sz="1600" kern="0" dirty="0" smtClean="0"/>
              <a:t> online</a:t>
            </a:r>
            <a:endParaRPr lang="en-US" sz="1600" kern="0" dirty="0"/>
          </a:p>
          <a:p>
            <a:pPr marL="261520" indent="-261520" defTabSz="914603" fontAlgn="base">
              <a:spcBef>
                <a:spcPct val="20000"/>
              </a:spcBef>
              <a:spcAft>
                <a:spcPct val="0"/>
              </a:spcAft>
              <a:buClr>
                <a:srgbClr val="B4D100"/>
              </a:buClr>
              <a:buSzPct val="80000"/>
              <a:defRPr/>
            </a:pPr>
            <a:r>
              <a:rPr lang="en-US" sz="1600" kern="0" dirty="0"/>
              <a:t>	</a:t>
            </a:r>
            <a:endParaRPr lang="en-US" sz="1600" b="1" kern="0" dirty="0"/>
          </a:p>
          <a:p>
            <a:pPr marL="261520" indent="-261520" defTabSz="914603" fontAlgn="base">
              <a:spcBef>
                <a:spcPct val="20000"/>
              </a:spcBef>
              <a:spcAft>
                <a:spcPct val="0"/>
              </a:spcAft>
              <a:buClr>
                <a:srgbClr val="B4D100"/>
              </a:buClr>
              <a:buSzPct val="80000"/>
              <a:defRPr/>
            </a:pPr>
            <a:r>
              <a:rPr lang="en-US" sz="1600" b="1" kern="0" dirty="0" err="1" smtClean="0"/>
              <a:t>Obave</a:t>
            </a:r>
            <a:r>
              <a:rPr lang="sr-Latn-CS" sz="1600" b="1" kern="0" dirty="0" smtClean="0"/>
              <a:t>štenja o novim dokumentima</a:t>
            </a:r>
            <a:endParaRPr lang="en-US" sz="1600" kern="0" dirty="0"/>
          </a:p>
          <a:p>
            <a:pPr marL="261520" indent="-261520" defTabSz="914603" fontAlgn="base">
              <a:spcBef>
                <a:spcPct val="20000"/>
              </a:spcBef>
              <a:spcAft>
                <a:spcPct val="0"/>
              </a:spcAft>
              <a:buClr>
                <a:srgbClr val="B4D100"/>
              </a:buClr>
              <a:buSzPct val="80000"/>
              <a:buBlip>
                <a:blip r:embed="rId4"/>
              </a:buBlip>
              <a:defRPr/>
            </a:pPr>
            <a:r>
              <a:rPr lang="nb-NO" sz="1600" kern="0" dirty="0" err="1">
                <a:hlinkClick r:id="rId6" tooltip="/mailinglists.php?list=campus-bp-announcements@terena.org&amp;list_action=s"/>
              </a:rPr>
              <a:t>campus-bp-announcements@terena.org</a:t>
            </a:r>
            <a:endParaRPr lang="nb-NO" sz="1600" kern="0" dirty="0"/>
          </a:p>
          <a:p>
            <a:pPr marL="261520" indent="-261520" defTabSz="914603">
              <a:spcBef>
                <a:spcPct val="20000"/>
              </a:spcBef>
              <a:buClr>
                <a:srgbClr val="B4D100"/>
              </a:buClr>
              <a:buSzPct val="80000"/>
              <a:defRPr/>
            </a:pPr>
            <a:endParaRPr lang="nb-NO" sz="1600" kern="0" dirty="0"/>
          </a:p>
          <a:p>
            <a:pPr marL="261520" indent="-261520" defTabSz="914603" fontAlgn="base">
              <a:spcBef>
                <a:spcPct val="20000"/>
              </a:spcBef>
              <a:spcAft>
                <a:spcPct val="0"/>
              </a:spcAft>
              <a:buClr>
                <a:srgbClr val="B4D100"/>
              </a:buClr>
              <a:buSzPct val="80000"/>
              <a:buBlip>
                <a:blip r:embed="rId4"/>
              </a:buBlip>
              <a:defRPr/>
            </a:pPr>
            <a:endParaRPr lang="nb-NO" sz="1400" kern="0" dirty="0"/>
          </a:p>
          <a:p>
            <a:pPr marL="261520" indent="-261520" defTabSz="914603" fontAlgn="base">
              <a:spcBef>
                <a:spcPct val="20000"/>
              </a:spcBef>
              <a:spcAft>
                <a:spcPct val="0"/>
              </a:spcAft>
              <a:buClr>
                <a:srgbClr val="B4D100"/>
              </a:buClr>
              <a:buSzPct val="80000"/>
              <a:defRPr/>
            </a:pPr>
            <a:endParaRPr lang="en-US" sz="1400" kern="0"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p:cNvPicPr>
            <a:picLocks noChangeAspect="1" noChangeArrowheads="1"/>
          </p:cNvPicPr>
          <p:nvPr/>
        </p:nvPicPr>
        <p:blipFill>
          <a:blip r:embed="rId3" cstate="print"/>
          <a:srcRect/>
          <a:stretch>
            <a:fillRect/>
          </a:stretch>
        </p:blipFill>
        <p:spPr bwMode="auto">
          <a:xfrm>
            <a:off x="838200" y="1676401"/>
            <a:ext cx="7204748" cy="3637924"/>
          </a:xfrm>
          <a:prstGeom prst="rect">
            <a:avLst/>
          </a:prstGeom>
          <a:noFill/>
          <a:ln w="9525">
            <a:noFill/>
            <a:miter lim="800000"/>
            <a:headEnd/>
            <a:tailEnd/>
          </a:ln>
          <a:effectLst/>
        </p:spPr>
      </p:pic>
      <p:sp>
        <p:nvSpPr>
          <p:cNvPr id="2" name="Title 1"/>
          <p:cNvSpPr>
            <a:spLocks noGrp="1"/>
          </p:cNvSpPr>
          <p:nvPr>
            <p:ph type="title"/>
          </p:nvPr>
        </p:nvSpPr>
        <p:spPr/>
        <p:txBody>
          <a:bodyPr/>
          <a:lstStyle/>
          <a:p>
            <a:r>
              <a:rPr lang="sr-Latn-CS" dirty="0" smtClean="0"/>
              <a:t>NREN problemi</a:t>
            </a:r>
            <a:br>
              <a:rPr lang="sr-Latn-CS" dirty="0" smtClean="0"/>
            </a:br>
            <a:r>
              <a:rPr lang="sr-Latn-CS" dirty="0" smtClean="0"/>
              <a:t>Rezultati ankete</a:t>
            </a:r>
            <a:endParaRPr lang="en-US" dirty="0"/>
          </a:p>
        </p:txBody>
      </p:sp>
      <p:sp>
        <p:nvSpPr>
          <p:cNvPr id="5" name="Rounded Rectangle 4"/>
          <p:cNvSpPr/>
          <p:nvPr/>
        </p:nvSpPr>
        <p:spPr bwMode="auto">
          <a:xfrm>
            <a:off x="685800" y="3352800"/>
            <a:ext cx="1905000" cy="1981200"/>
          </a:xfrm>
          <a:prstGeom prst="roundRect">
            <a:avLst/>
          </a:prstGeom>
          <a:solidFill>
            <a:srgbClr val="FF0000">
              <a:alpha val="14000"/>
            </a:srgb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6" name="Rounded Rectangle 5"/>
          <p:cNvSpPr/>
          <p:nvPr/>
        </p:nvSpPr>
        <p:spPr bwMode="auto">
          <a:xfrm>
            <a:off x="6324600" y="3352800"/>
            <a:ext cx="1905000" cy="1981200"/>
          </a:xfrm>
          <a:prstGeom prst="roundRect">
            <a:avLst/>
          </a:prstGeom>
          <a:solidFill>
            <a:srgbClr val="FF0000">
              <a:alpha val="14000"/>
            </a:srgb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dirty="0" smtClean="0"/>
              <a:t>NREN problemi</a:t>
            </a:r>
            <a:endParaRPr lang="en-US" dirty="0"/>
          </a:p>
        </p:txBody>
      </p:sp>
      <p:sp>
        <p:nvSpPr>
          <p:cNvPr id="4" name="Content Placeholder 2"/>
          <p:cNvSpPr>
            <a:spLocks noGrp="1"/>
          </p:cNvSpPr>
          <p:nvPr>
            <p:ph idx="1"/>
          </p:nvPr>
        </p:nvSpPr>
        <p:spPr>
          <a:xfrm>
            <a:off x="381000" y="1373602"/>
            <a:ext cx="8077093" cy="4115085"/>
          </a:xfrm>
        </p:spPr>
        <p:txBody>
          <a:bodyPr/>
          <a:lstStyle/>
          <a:p>
            <a:pPr marL="290445" lvl="1" indent="-290445" defTabSz="1015763">
              <a:lnSpc>
                <a:spcPct val="90000"/>
              </a:lnSpc>
              <a:buClr>
                <a:srgbClr val="B4D100"/>
              </a:buClr>
              <a:buSzPct val="80000"/>
              <a:defRPr/>
            </a:pPr>
            <a:r>
              <a:rPr lang="sr-Latn-CS" sz="2000" dirty="0" smtClean="0">
                <a:latin typeface="Arial" charset="0"/>
              </a:rPr>
              <a:t>Evropa ima više od 4000 univerziteta</a:t>
            </a:r>
            <a:endParaRPr lang="en-US" sz="2000" dirty="0" smtClean="0">
              <a:latin typeface="Arial" charset="0"/>
            </a:endParaRPr>
          </a:p>
          <a:p>
            <a:pPr marL="290445" indent="-290445" defTabSz="1015763">
              <a:defRPr/>
            </a:pPr>
            <a:endParaRPr lang="en-US" sz="2000" dirty="0" smtClean="0"/>
          </a:p>
          <a:p>
            <a:pPr marL="290445" indent="-290445" defTabSz="1015763">
              <a:defRPr/>
            </a:pPr>
            <a:r>
              <a:rPr lang="sr-Latn-CS" sz="2000" dirty="0" smtClean="0"/>
              <a:t>Svi kampusi (institucije) imaju sličn</a:t>
            </a:r>
            <a:r>
              <a:rPr lang="en-US" sz="2000" dirty="0" smtClean="0"/>
              <a:t>e</a:t>
            </a:r>
            <a:r>
              <a:rPr lang="sr-Latn-CS" sz="2000" dirty="0" smtClean="0"/>
              <a:t> problem</a:t>
            </a:r>
            <a:r>
              <a:rPr lang="en-US" sz="2000" dirty="0" smtClean="0"/>
              <a:t>e</a:t>
            </a:r>
            <a:endParaRPr lang="sr-Latn-CS" sz="2000" dirty="0" smtClean="0"/>
          </a:p>
          <a:p>
            <a:pPr marL="290445" indent="-290445" defTabSz="1015763">
              <a:defRPr/>
            </a:pPr>
            <a:endParaRPr lang="en-US" sz="2000" dirty="0" smtClean="0"/>
          </a:p>
          <a:p>
            <a:pPr marL="290445" indent="-290445" defTabSz="1015763">
              <a:defRPr/>
            </a:pPr>
            <a:r>
              <a:rPr lang="sr-Latn-CS" sz="2000" dirty="0" smtClean="0"/>
              <a:t>Zašto ponavljati greške više puta</a:t>
            </a:r>
            <a:r>
              <a:rPr lang="en-US" sz="2000" dirty="0" smtClean="0"/>
              <a:t>?!</a:t>
            </a:r>
          </a:p>
          <a:p>
            <a:pPr marL="290445" indent="-290445" defTabSz="1015763">
              <a:defRPr/>
            </a:pPr>
            <a:endParaRPr lang="en-US" sz="2000" dirty="0" smtClean="0"/>
          </a:p>
          <a:p>
            <a:pPr marL="290445" indent="-290445" defTabSz="1015763">
              <a:defRPr/>
            </a:pPr>
            <a:r>
              <a:rPr lang="sr-Latn-CS" sz="2000" dirty="0" smtClean="0"/>
              <a:t>Kolaboracija – razmena iskustava</a:t>
            </a:r>
          </a:p>
          <a:p>
            <a:pPr marL="715895" lvl="1" indent="-290445" defTabSz="1015763">
              <a:defRPr/>
            </a:pPr>
            <a:r>
              <a:rPr lang="sr-Latn-CS" sz="1600" dirty="0" smtClean="0"/>
              <a:t>Ne samo između NRENova – Internacionalni nivo</a:t>
            </a:r>
          </a:p>
          <a:p>
            <a:pPr marL="715895" lvl="1" indent="-290445" defTabSz="1015763">
              <a:defRPr/>
            </a:pPr>
            <a:r>
              <a:rPr lang="sr-Latn-CS" sz="1600" dirty="0" smtClean="0"/>
              <a:t>Između NRENova i krajnjih institucija (Kampusa) - Nacionalni nivo</a:t>
            </a:r>
          </a:p>
          <a:p>
            <a:pPr marL="290445" indent="-290445" defTabSz="1015763">
              <a:defRPr/>
            </a:pPr>
            <a:endParaRPr lang="en-US" sz="2000" dirty="0" smtClean="0"/>
          </a:p>
          <a:p>
            <a:pPr marL="290445" indent="-290445" defTabSz="1015763">
              <a:defRPr/>
            </a:pPr>
            <a:r>
              <a:rPr lang="sr-Latn-CS" sz="2000" dirty="0" smtClean="0"/>
              <a:t>Jedini </a:t>
            </a:r>
            <a:r>
              <a:rPr lang="en-US" sz="2000" dirty="0" err="1" smtClean="0"/>
              <a:t>pravi</a:t>
            </a:r>
            <a:r>
              <a:rPr lang="en-US" sz="2000" dirty="0" smtClean="0"/>
              <a:t> </a:t>
            </a:r>
            <a:r>
              <a:rPr lang="sr-Latn-CS" sz="2000" dirty="0" smtClean="0"/>
              <a:t>način da se obezbedi pouzdan </a:t>
            </a:r>
            <a:r>
              <a:rPr lang="en-US" sz="2000" dirty="0" err="1" smtClean="0"/>
              <a:t>rad</a:t>
            </a:r>
            <a:r>
              <a:rPr lang="en-US" sz="2000" dirty="0" smtClean="0"/>
              <a:t> </a:t>
            </a:r>
            <a:r>
              <a:rPr lang="sr-Latn-CS" sz="2000" dirty="0" smtClean="0"/>
              <a:t>end-to-end servis</a:t>
            </a:r>
            <a:r>
              <a:rPr lang="en-US" sz="2000" dirty="0" smtClean="0"/>
              <a:t>a</a:t>
            </a:r>
            <a:endParaRPr lang="sr-Latn-CS" sz="2000" dirty="0" smtClean="0"/>
          </a:p>
          <a:p>
            <a:pPr marL="290445" indent="-290445" defTabSz="1015763">
              <a:defRPr/>
            </a:pPr>
            <a:endParaRPr lang="sr-Latn-CS" sz="20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5" name="Picture 2" descr="C:\Documents and Settings\faltin\Local Settings\Temp\7zO68ba.tmp\eduroam_450pix.gif"/>
          <p:cNvPicPr>
            <a:picLocks noChangeAspect="1" noChangeArrowheads="1"/>
          </p:cNvPicPr>
          <p:nvPr/>
        </p:nvPicPr>
        <p:blipFill>
          <a:blip r:embed="rId3" cstate="print"/>
          <a:srcRect/>
          <a:stretch>
            <a:fillRect/>
          </a:stretch>
        </p:blipFill>
        <p:spPr bwMode="auto">
          <a:xfrm>
            <a:off x="5929313" y="4586818"/>
            <a:ext cx="3014662" cy="1365249"/>
          </a:xfrm>
          <a:prstGeom prst="rect">
            <a:avLst/>
          </a:prstGeom>
          <a:noFill/>
          <a:ln w="9525">
            <a:noFill/>
            <a:miter lim="800000"/>
            <a:headEnd/>
            <a:tailEnd/>
          </a:ln>
        </p:spPr>
      </p:pic>
      <p:sp>
        <p:nvSpPr>
          <p:cNvPr id="20482" name="Title 1"/>
          <p:cNvSpPr>
            <a:spLocks noGrp="1"/>
          </p:cNvSpPr>
          <p:nvPr>
            <p:ph type="title"/>
          </p:nvPr>
        </p:nvSpPr>
        <p:spPr/>
        <p:txBody>
          <a:bodyPr/>
          <a:lstStyle/>
          <a:p>
            <a:pPr eaLnBrk="1" hangingPunct="1"/>
            <a:r>
              <a:rPr lang="sr-Latn-CS" dirty="0" smtClean="0"/>
              <a:t>Primer uspešne kolaboracije - eduroam</a:t>
            </a:r>
            <a:endParaRPr lang="en-US" dirty="0" smtClean="0"/>
          </a:p>
        </p:txBody>
      </p:sp>
      <p:sp>
        <p:nvSpPr>
          <p:cNvPr id="20483" name="Slide Number Placeholder 2"/>
          <p:cNvSpPr>
            <a:spLocks noGrp="1"/>
          </p:cNvSpPr>
          <p:nvPr>
            <p:ph type="sldNum" sz="quarter" idx="11"/>
          </p:nvPr>
        </p:nvSpPr>
        <p:spPr>
          <a:noFill/>
        </p:spPr>
        <p:txBody>
          <a:bodyPr/>
          <a:lstStyle/>
          <a:p>
            <a:pPr defTabSz="815975"/>
            <a:fld id="{4F2BEFA1-F725-45A0-AEAA-2C1CBAA66F50}" type="slidenum">
              <a:rPr lang="en-US"/>
              <a:pPr defTabSz="815975"/>
              <a:t>8</a:t>
            </a:fld>
            <a:endParaRPr lang="en-US"/>
          </a:p>
        </p:txBody>
      </p:sp>
      <p:sp>
        <p:nvSpPr>
          <p:cNvPr id="5" name="Content Placeholder 2"/>
          <p:cNvSpPr txBox="1">
            <a:spLocks/>
          </p:cNvSpPr>
          <p:nvPr/>
        </p:nvSpPr>
        <p:spPr>
          <a:xfrm>
            <a:off x="714376" y="1371600"/>
            <a:ext cx="5534024" cy="4243917"/>
          </a:xfrm>
          <a:prstGeom prst="rect">
            <a:avLst/>
          </a:prstGeom>
        </p:spPr>
        <p:txBody>
          <a:bodyPr lIns="73481" tIns="36740" rIns="73481" bIns="36740"/>
          <a:lstStyle/>
          <a:p>
            <a:pPr marL="233458" lvl="1" indent="-233458" defTabSz="816464">
              <a:lnSpc>
                <a:spcPct val="90000"/>
              </a:lnSpc>
              <a:spcBef>
                <a:spcPct val="20000"/>
              </a:spcBef>
              <a:buClr>
                <a:srgbClr val="B4D100"/>
              </a:buClr>
              <a:buSzPct val="80000"/>
              <a:buFontTx/>
              <a:buBlip>
                <a:blip r:embed="rId4"/>
              </a:buBlip>
              <a:defRPr/>
            </a:pPr>
            <a:r>
              <a:rPr lang="sr-Latn-CS" sz="2000" kern="0" dirty="0" smtClean="0">
                <a:latin typeface="+mn-lt"/>
              </a:rPr>
              <a:t>Kako podesiti eduroam</a:t>
            </a:r>
            <a:r>
              <a:rPr lang="en-US" sz="2000" kern="0" dirty="0" smtClean="0">
                <a:latin typeface="+mn-lt"/>
              </a:rPr>
              <a:t>?</a:t>
            </a:r>
            <a:endParaRPr lang="en-US" sz="2000" kern="0" dirty="0">
              <a:latin typeface="+mn-lt"/>
            </a:endParaRPr>
          </a:p>
          <a:p>
            <a:pPr marL="233458" lvl="1" indent="-233458" defTabSz="816464">
              <a:lnSpc>
                <a:spcPct val="90000"/>
              </a:lnSpc>
              <a:spcBef>
                <a:spcPct val="20000"/>
              </a:spcBef>
              <a:buClr>
                <a:srgbClr val="B4D100"/>
              </a:buClr>
              <a:buSzPct val="80000"/>
              <a:buFontTx/>
              <a:buBlip>
                <a:blip r:embed="rId4"/>
              </a:buBlip>
              <a:defRPr/>
            </a:pPr>
            <a:endParaRPr lang="en-US" sz="2000" kern="0" dirty="0">
              <a:latin typeface="+mn-lt"/>
            </a:endParaRPr>
          </a:p>
          <a:p>
            <a:pPr marL="690658" lvl="2" indent="-233458" defTabSz="816464">
              <a:lnSpc>
                <a:spcPct val="90000"/>
              </a:lnSpc>
              <a:spcBef>
                <a:spcPct val="20000"/>
              </a:spcBef>
              <a:buClr>
                <a:srgbClr val="B4D100"/>
              </a:buClr>
              <a:buSzPct val="80000"/>
              <a:buFontTx/>
              <a:buBlip>
                <a:blip r:embed="rId4"/>
              </a:buBlip>
              <a:defRPr/>
            </a:pPr>
            <a:r>
              <a:rPr lang="en-US" sz="2000" kern="0" dirty="0">
                <a:latin typeface="+mn-lt"/>
              </a:rPr>
              <a:t>Radio </a:t>
            </a:r>
            <a:r>
              <a:rPr lang="sr-Latn-CS" sz="2000" kern="0" dirty="0" smtClean="0">
                <a:latin typeface="+mn-lt"/>
              </a:rPr>
              <a:t>planiranje</a:t>
            </a:r>
            <a:endParaRPr lang="en-US" sz="2000" kern="0" dirty="0">
              <a:latin typeface="+mn-lt"/>
            </a:endParaRPr>
          </a:p>
          <a:p>
            <a:pPr marL="690658" lvl="2" indent="-233458" defTabSz="816464">
              <a:lnSpc>
                <a:spcPct val="90000"/>
              </a:lnSpc>
              <a:spcBef>
                <a:spcPct val="20000"/>
              </a:spcBef>
              <a:buClr>
                <a:srgbClr val="B4D100"/>
              </a:buClr>
              <a:buSzPct val="80000"/>
              <a:buFontTx/>
              <a:buBlip>
                <a:blip r:embed="rId4"/>
              </a:buBlip>
              <a:defRPr/>
            </a:pPr>
            <a:r>
              <a:rPr lang="sr-Latn-CS" sz="2000" kern="0" dirty="0" smtClean="0">
                <a:latin typeface="+mn-lt"/>
              </a:rPr>
              <a:t>Podešavanje wireless kontrolera</a:t>
            </a:r>
            <a:endParaRPr lang="en-US" sz="2000" kern="0" dirty="0">
              <a:latin typeface="+mn-lt"/>
            </a:endParaRPr>
          </a:p>
          <a:p>
            <a:pPr marL="690658" lvl="2" indent="-233458" defTabSz="816464">
              <a:lnSpc>
                <a:spcPct val="90000"/>
              </a:lnSpc>
              <a:spcBef>
                <a:spcPct val="20000"/>
              </a:spcBef>
              <a:buClr>
                <a:srgbClr val="B4D100"/>
              </a:buClr>
              <a:buSzPct val="80000"/>
              <a:buFontTx/>
              <a:buBlip>
                <a:blip r:embed="rId4"/>
              </a:buBlip>
              <a:defRPr/>
            </a:pPr>
            <a:r>
              <a:rPr lang="sr-Latn-CS" sz="2000" kern="0" dirty="0" smtClean="0">
                <a:latin typeface="+mn-lt"/>
              </a:rPr>
              <a:t>Sigurnost</a:t>
            </a:r>
            <a:endParaRPr lang="en-US" sz="2000" kern="0" dirty="0">
              <a:latin typeface="+mn-lt"/>
            </a:endParaRPr>
          </a:p>
          <a:p>
            <a:pPr marL="690658" lvl="2" indent="-233458" defTabSz="816464">
              <a:lnSpc>
                <a:spcPct val="90000"/>
              </a:lnSpc>
              <a:spcBef>
                <a:spcPct val="20000"/>
              </a:spcBef>
              <a:buClr>
                <a:srgbClr val="B4D100"/>
              </a:buClr>
              <a:buSzPct val="80000"/>
              <a:buFontTx/>
              <a:buBlip>
                <a:blip r:embed="rId4"/>
              </a:buBlip>
              <a:defRPr/>
            </a:pPr>
            <a:r>
              <a:rPr lang="sr-Latn-CS" sz="2000" kern="0" dirty="0" smtClean="0">
                <a:latin typeface="+mn-lt"/>
              </a:rPr>
              <a:t>Enkripcija</a:t>
            </a:r>
            <a:r>
              <a:rPr lang="en-US" sz="2000" kern="0" dirty="0" smtClean="0">
                <a:latin typeface="+mn-lt"/>
              </a:rPr>
              <a:t> </a:t>
            </a:r>
            <a:r>
              <a:rPr lang="en-US" sz="2000" kern="0" dirty="0" err="1" smtClean="0">
                <a:latin typeface="+mn-lt"/>
              </a:rPr>
              <a:t>i</a:t>
            </a:r>
            <a:r>
              <a:rPr lang="en-US" sz="2000" kern="0" dirty="0" smtClean="0">
                <a:latin typeface="+mn-lt"/>
              </a:rPr>
              <a:t> </a:t>
            </a:r>
            <a:r>
              <a:rPr lang="en-US" sz="2000" kern="0" dirty="0" err="1" smtClean="0">
                <a:latin typeface="+mn-lt"/>
              </a:rPr>
              <a:t>Autentifikacija</a:t>
            </a:r>
            <a:r>
              <a:rPr lang="en-US" sz="2000" kern="0" dirty="0" smtClean="0">
                <a:latin typeface="+mn-lt"/>
              </a:rPr>
              <a:t>(802.1X</a:t>
            </a:r>
            <a:r>
              <a:rPr lang="en-US" sz="2000" kern="0" dirty="0">
                <a:latin typeface="+mn-lt"/>
              </a:rPr>
              <a:t>)</a:t>
            </a:r>
          </a:p>
          <a:p>
            <a:pPr marL="690658" lvl="2" indent="-233458" defTabSz="816464">
              <a:lnSpc>
                <a:spcPct val="90000"/>
              </a:lnSpc>
              <a:spcBef>
                <a:spcPct val="20000"/>
              </a:spcBef>
              <a:buClr>
                <a:srgbClr val="B4D100"/>
              </a:buClr>
              <a:buSzPct val="80000"/>
              <a:buFontTx/>
              <a:buBlip>
                <a:blip r:embed="rId4"/>
              </a:buBlip>
              <a:defRPr/>
            </a:pPr>
            <a:r>
              <a:rPr lang="sr-Latn-CS" sz="2000" kern="0" dirty="0" smtClean="0">
                <a:latin typeface="+mn-lt"/>
              </a:rPr>
              <a:t>Podešavanje </a:t>
            </a:r>
            <a:r>
              <a:rPr lang="sr-Latn-CS" sz="2000" kern="0" dirty="0" smtClean="0"/>
              <a:t>radiusa</a:t>
            </a:r>
            <a:endParaRPr lang="en-US" sz="2000" kern="0" dirty="0">
              <a:latin typeface="+mn-lt"/>
            </a:endParaRPr>
          </a:p>
          <a:p>
            <a:pPr marL="690658" lvl="2" indent="-233458" defTabSz="816464">
              <a:lnSpc>
                <a:spcPct val="90000"/>
              </a:lnSpc>
              <a:spcBef>
                <a:spcPct val="20000"/>
              </a:spcBef>
              <a:buClr>
                <a:srgbClr val="B4D100"/>
              </a:buClr>
              <a:buSzPct val="80000"/>
              <a:buFontTx/>
              <a:buBlip>
                <a:blip r:embed="rId4"/>
              </a:buBlip>
              <a:defRPr/>
            </a:pPr>
            <a:r>
              <a:rPr lang="sr-Latn-CS" sz="2000" kern="0" dirty="0" smtClean="0">
                <a:latin typeface="+mn-lt"/>
              </a:rPr>
              <a:t>Integracija sa bazom korisnika</a:t>
            </a:r>
            <a:r>
              <a:rPr lang="en-US" sz="2000" kern="0" dirty="0" smtClean="0">
                <a:latin typeface="+mn-lt"/>
              </a:rPr>
              <a:t>(AD/LDAP/</a:t>
            </a:r>
            <a:r>
              <a:rPr lang="en-US" sz="2000" kern="0" dirty="0" err="1" smtClean="0">
                <a:latin typeface="+mn-lt"/>
              </a:rPr>
              <a:t>ostalo</a:t>
            </a:r>
            <a:r>
              <a:rPr lang="en-US" sz="2000" kern="0" dirty="0" smtClean="0">
                <a:latin typeface="+mn-lt"/>
              </a:rPr>
              <a:t>)</a:t>
            </a:r>
            <a:endParaRPr lang="en-US" sz="2000" kern="0" dirty="0">
              <a:latin typeface="+mn-lt"/>
            </a:endParaRPr>
          </a:p>
          <a:p>
            <a:pPr marL="690658" lvl="2" indent="-233458" defTabSz="816464">
              <a:lnSpc>
                <a:spcPct val="90000"/>
              </a:lnSpc>
              <a:spcBef>
                <a:spcPct val="20000"/>
              </a:spcBef>
              <a:buClr>
                <a:srgbClr val="B4D100"/>
              </a:buClr>
              <a:buSzPct val="80000"/>
              <a:buFontTx/>
              <a:buBlip>
                <a:blip r:embed="rId4"/>
              </a:buBlip>
              <a:defRPr/>
            </a:pPr>
            <a:r>
              <a:rPr lang="sr-Latn-CS" sz="2000" kern="0" dirty="0" smtClean="0">
                <a:latin typeface="+mn-lt"/>
              </a:rPr>
              <a:t>Sertifikati </a:t>
            </a:r>
            <a:r>
              <a:rPr lang="en-US" sz="2000" kern="0" dirty="0" smtClean="0">
                <a:latin typeface="+mn-lt"/>
              </a:rPr>
              <a:t>(CA</a:t>
            </a:r>
            <a:r>
              <a:rPr lang="en-US" sz="2000" kern="0" dirty="0">
                <a:latin typeface="+mn-lt"/>
              </a:rPr>
              <a:t>)</a:t>
            </a:r>
          </a:p>
          <a:p>
            <a:pPr marL="690658" lvl="2" indent="-233458" defTabSz="816464">
              <a:lnSpc>
                <a:spcPct val="90000"/>
              </a:lnSpc>
              <a:spcBef>
                <a:spcPct val="20000"/>
              </a:spcBef>
              <a:buClr>
                <a:srgbClr val="B4D100"/>
              </a:buClr>
              <a:buSzPct val="80000"/>
              <a:buFontTx/>
              <a:buBlip>
                <a:blip r:embed="rId4"/>
              </a:buBlip>
              <a:defRPr/>
            </a:pPr>
            <a:r>
              <a:rPr lang="sr-Latn-CS" sz="2000" kern="0" dirty="0" smtClean="0">
                <a:latin typeface="+mn-lt"/>
              </a:rPr>
              <a:t>Podrška za smart telefone </a:t>
            </a:r>
            <a:r>
              <a:rPr lang="en-US" sz="2000" kern="0" dirty="0" smtClean="0">
                <a:latin typeface="+mn-lt"/>
              </a:rPr>
              <a:t>/ table</a:t>
            </a:r>
            <a:r>
              <a:rPr lang="sr-Latn-CS" sz="2000" kern="0" dirty="0" smtClean="0">
                <a:latin typeface="+mn-lt"/>
              </a:rPr>
              <a:t>te</a:t>
            </a:r>
            <a:endParaRPr lang="en-US" sz="2000" kern="0" dirty="0">
              <a:latin typeface="+mn-lt"/>
            </a:endParaRPr>
          </a:p>
          <a:p>
            <a:pPr marL="690658" lvl="2" indent="-233458" defTabSz="816464">
              <a:lnSpc>
                <a:spcPct val="90000"/>
              </a:lnSpc>
              <a:spcBef>
                <a:spcPct val="20000"/>
              </a:spcBef>
              <a:buClr>
                <a:srgbClr val="B4D100"/>
              </a:buClr>
              <a:buSzPct val="80000"/>
              <a:buFontTx/>
              <a:buBlip>
                <a:blip r:embed="rId4"/>
              </a:buBlip>
              <a:defRPr/>
            </a:pPr>
            <a:r>
              <a:rPr lang="sr-Latn-CS" sz="2000" kern="0" dirty="0" smtClean="0">
                <a:latin typeface="+mn-lt"/>
              </a:rPr>
              <a:t>Monitoring</a:t>
            </a:r>
            <a:endParaRPr lang="en-US" sz="2000" kern="0" dirty="0">
              <a:latin typeface="+mn-lt"/>
            </a:endParaRPr>
          </a:p>
          <a:p>
            <a:pPr marL="690658" lvl="2" indent="-233458" defTabSz="816464">
              <a:lnSpc>
                <a:spcPct val="90000"/>
              </a:lnSpc>
              <a:spcBef>
                <a:spcPct val="20000"/>
              </a:spcBef>
              <a:buClr>
                <a:srgbClr val="B4D100"/>
              </a:buClr>
              <a:buSzPct val="80000"/>
              <a:defRPr/>
            </a:pPr>
            <a:endParaRPr lang="en-US" sz="2000" kern="0" dirty="0">
              <a:latin typeface="+mn-lt"/>
            </a:endParaRPr>
          </a:p>
          <a:p>
            <a:pPr marL="690658" lvl="2" indent="-233458" defTabSz="816464">
              <a:lnSpc>
                <a:spcPct val="90000"/>
              </a:lnSpc>
              <a:spcBef>
                <a:spcPct val="20000"/>
              </a:spcBef>
              <a:buClr>
                <a:srgbClr val="B4D100"/>
              </a:buClr>
              <a:buSzPct val="80000"/>
              <a:buFontTx/>
              <a:buBlip>
                <a:blip r:embed="rId4"/>
              </a:buBlip>
              <a:defRPr/>
            </a:pPr>
            <a:r>
              <a:rPr lang="sr-Latn-CS" sz="2000" kern="0" dirty="0" smtClean="0">
                <a:latin typeface="+mn-lt"/>
              </a:rPr>
              <a:t>Da li možemo da učimo jedni od drugih</a:t>
            </a:r>
            <a:r>
              <a:rPr lang="en-US" sz="2000" kern="0" dirty="0" smtClean="0">
                <a:latin typeface="+mn-lt"/>
              </a:rPr>
              <a:t>?</a:t>
            </a:r>
            <a:endParaRPr lang="en-US" sz="2000" kern="0" dirty="0">
              <a:latin typeface="+mn-lt"/>
            </a:endParaRPr>
          </a:p>
          <a:p>
            <a:pPr marL="233458" lvl="1" indent="-233458" defTabSz="816464">
              <a:lnSpc>
                <a:spcPct val="90000"/>
              </a:lnSpc>
              <a:spcBef>
                <a:spcPct val="20000"/>
              </a:spcBef>
              <a:buClr>
                <a:srgbClr val="B4D100"/>
              </a:buClr>
              <a:buSzPct val="80000"/>
              <a:buFontTx/>
              <a:buBlip>
                <a:blip r:embed="rId4"/>
              </a:buBlip>
              <a:defRPr/>
            </a:pPr>
            <a:endParaRPr lang="en-US" sz="1400" kern="0" dirty="0">
              <a:latin typeface="+mn-lt"/>
            </a:endParaRPr>
          </a:p>
          <a:p>
            <a:pPr marL="233458" lvl="1" indent="-233458" defTabSz="816464">
              <a:lnSpc>
                <a:spcPct val="90000"/>
              </a:lnSpc>
              <a:spcBef>
                <a:spcPct val="20000"/>
              </a:spcBef>
              <a:buClr>
                <a:srgbClr val="B4D100"/>
              </a:buClr>
              <a:buSzPct val="80000"/>
              <a:buFontTx/>
              <a:buBlip>
                <a:blip r:embed="rId4"/>
              </a:buBlip>
              <a:defRPr/>
            </a:pPr>
            <a:endParaRPr lang="en-US" sz="1400" kern="0" dirty="0">
              <a:latin typeface="+mn-lt"/>
            </a:endParaRPr>
          </a:p>
        </p:txBody>
      </p:sp>
      <p:pic>
        <p:nvPicPr>
          <p:cNvPr id="5123" name="Picture 3"/>
          <p:cNvPicPr>
            <a:picLocks noChangeAspect="1" noChangeArrowheads="1"/>
          </p:cNvPicPr>
          <p:nvPr/>
        </p:nvPicPr>
        <p:blipFill>
          <a:blip r:embed="rId5" cstate="print"/>
          <a:srcRect/>
          <a:stretch>
            <a:fillRect/>
          </a:stretch>
        </p:blipFill>
        <p:spPr bwMode="auto">
          <a:xfrm>
            <a:off x="6096000" y="1219200"/>
            <a:ext cx="2600325" cy="3499055"/>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dirty="0" smtClean="0"/>
              <a:t>Kako je nastala ideja za NA3T4 task</a:t>
            </a:r>
            <a:endParaRPr lang="en-US" dirty="0"/>
          </a:p>
        </p:txBody>
      </p:sp>
      <p:sp>
        <p:nvSpPr>
          <p:cNvPr id="4" name="Content Placeholder 2"/>
          <p:cNvSpPr txBox="1">
            <a:spLocks/>
          </p:cNvSpPr>
          <p:nvPr/>
        </p:nvSpPr>
        <p:spPr bwMode="auto">
          <a:xfrm>
            <a:off x="457200" y="1371600"/>
            <a:ext cx="8077093" cy="4115085"/>
          </a:xfrm>
          <a:prstGeom prst="rect">
            <a:avLst/>
          </a:prstGeom>
          <a:noFill/>
          <a:ln w="9525">
            <a:noFill/>
            <a:miter lim="800000"/>
            <a:headEnd/>
            <a:tailEnd/>
          </a:ln>
        </p:spPr>
        <p:txBody>
          <a:bodyPr vert="horz" wrap="square" lIns="91435" tIns="45718" rIns="91435" bIns="45718" numCol="1" anchor="t" anchorCtr="0" compatLnSpc="1">
            <a:prstTxWarp prst="textNoShape">
              <a:avLst/>
            </a:prstTxWarp>
          </a:bodyPr>
          <a:lstStyle/>
          <a:p>
            <a:pPr marL="290445" marR="0" lvl="1" indent="-290445" algn="l" defTabSz="1015763" rtl="0" eaLnBrk="0" fontAlgn="base" latinLnBrk="0" hangingPunct="0">
              <a:lnSpc>
                <a:spcPct val="90000"/>
              </a:lnSpc>
              <a:spcBef>
                <a:spcPct val="20000"/>
              </a:spcBef>
              <a:spcAft>
                <a:spcPct val="0"/>
              </a:spcAft>
              <a:buClr>
                <a:srgbClr val="B4D100"/>
              </a:buClr>
              <a:buSzPct val="80000"/>
              <a:buFontTx/>
              <a:buBlip>
                <a:blip r:embed="rId3"/>
              </a:buBlip>
              <a:tabLst/>
              <a:defRPr/>
            </a:pPr>
            <a:r>
              <a:rPr lang="sr-Latn-CS" sz="2000" kern="0" dirty="0" smtClean="0">
                <a:latin typeface="Arial" charset="0"/>
                <a:ea typeface="+mn-ea"/>
                <a:cs typeface="+mn-cs"/>
              </a:rPr>
              <a:t>Model </a:t>
            </a:r>
            <a:r>
              <a:rPr lang="en-US" sz="2000" kern="0" dirty="0" err="1" smtClean="0">
                <a:latin typeface="Arial" charset="0"/>
                <a:ea typeface="+mn-ea"/>
                <a:cs typeface="+mn-cs"/>
              </a:rPr>
              <a:t>projekta</a:t>
            </a:r>
            <a:r>
              <a:rPr lang="en-US" sz="2000" kern="0" dirty="0" smtClean="0">
                <a:latin typeface="Arial" charset="0"/>
                <a:ea typeface="+mn-ea"/>
                <a:cs typeface="+mn-cs"/>
              </a:rPr>
              <a:t> </a:t>
            </a:r>
            <a:r>
              <a:rPr lang="sr-Latn-CS" sz="2000" kern="0" dirty="0" smtClean="0">
                <a:latin typeface="Arial" charset="0"/>
                <a:ea typeface="+mn-ea"/>
                <a:cs typeface="+mn-cs"/>
              </a:rPr>
              <a:t>Norveške akademske mreže</a:t>
            </a:r>
          </a:p>
          <a:p>
            <a:pPr marL="747645" lvl="2" indent="-290445" defTabSz="1015763" eaLnBrk="0" fontAlgn="base" hangingPunct="0">
              <a:lnSpc>
                <a:spcPct val="90000"/>
              </a:lnSpc>
              <a:spcBef>
                <a:spcPct val="20000"/>
              </a:spcBef>
              <a:spcAft>
                <a:spcPct val="0"/>
              </a:spcAft>
              <a:buClr>
                <a:srgbClr val="B4D100"/>
              </a:buClr>
              <a:buSzPct val="80000"/>
              <a:buFontTx/>
              <a:buBlip>
                <a:blip r:embed="rId3"/>
              </a:buBlip>
              <a:defRPr/>
            </a:pPr>
            <a:r>
              <a:rPr lang="en-US" sz="2000" dirty="0" err="1" smtClean="0"/>
              <a:t>GigaCampus</a:t>
            </a:r>
            <a:r>
              <a:rPr lang="en-US" sz="2000" dirty="0" smtClean="0"/>
              <a:t> </a:t>
            </a:r>
            <a:r>
              <a:rPr lang="sr-Latn-CS" sz="2000" dirty="0" err="1"/>
              <a:t>p</a:t>
            </a:r>
            <a:r>
              <a:rPr lang="en-US" sz="2000" dirty="0" err="1" smtClean="0"/>
              <a:t>roje</a:t>
            </a:r>
            <a:r>
              <a:rPr lang="sr-Latn-CS" sz="2000" dirty="0" smtClean="0"/>
              <a:t>kat (2006-2009)</a:t>
            </a:r>
          </a:p>
          <a:p>
            <a:pPr marL="747645" lvl="2" indent="-290445" defTabSz="1015763" eaLnBrk="0" fontAlgn="base" hangingPunct="0">
              <a:lnSpc>
                <a:spcPct val="90000"/>
              </a:lnSpc>
              <a:spcBef>
                <a:spcPct val="20000"/>
              </a:spcBef>
              <a:spcAft>
                <a:spcPct val="0"/>
              </a:spcAft>
              <a:buClr>
                <a:srgbClr val="B4D100"/>
              </a:buClr>
              <a:buSzPct val="80000"/>
              <a:buFontTx/>
              <a:buBlip>
                <a:blip r:embed="rId3"/>
              </a:buBlip>
              <a:defRPr/>
            </a:pPr>
            <a:r>
              <a:rPr lang="sr-Latn-CS" sz="2000" dirty="0">
                <a:hlinkClick r:id="rId4"/>
              </a:rPr>
              <a:t>https://</a:t>
            </a:r>
            <a:r>
              <a:rPr lang="sr-Latn-CS" sz="2000" dirty="0" smtClean="0">
                <a:hlinkClick r:id="rId4"/>
              </a:rPr>
              <a:t>openwiki.uninett.no/gigacampus:start</a:t>
            </a:r>
            <a:endParaRPr lang="sr-Latn-CS" sz="2000" dirty="0" smtClean="0"/>
          </a:p>
          <a:p>
            <a:pPr marL="747645" lvl="2" indent="-290445" defTabSz="1015763" eaLnBrk="0" fontAlgn="base" hangingPunct="0">
              <a:lnSpc>
                <a:spcPct val="90000"/>
              </a:lnSpc>
              <a:spcBef>
                <a:spcPct val="20000"/>
              </a:spcBef>
              <a:spcAft>
                <a:spcPct val="0"/>
              </a:spcAft>
              <a:buClr>
                <a:srgbClr val="B4D100"/>
              </a:buClr>
              <a:buSzPct val="80000"/>
              <a:buFontTx/>
              <a:buBlip>
                <a:blip r:embed="rId3"/>
              </a:buBlip>
              <a:defRPr/>
            </a:pPr>
            <a:endParaRPr lang="sr-Latn-CS" sz="2000" dirty="0" smtClean="0"/>
          </a:p>
          <a:p>
            <a:pPr marL="290445" lvl="1" indent="-290445" defTabSz="1015763" eaLnBrk="0" fontAlgn="base" hangingPunct="0">
              <a:lnSpc>
                <a:spcPct val="90000"/>
              </a:lnSpc>
              <a:spcBef>
                <a:spcPct val="20000"/>
              </a:spcBef>
              <a:spcAft>
                <a:spcPct val="0"/>
              </a:spcAft>
              <a:buClr>
                <a:srgbClr val="B4D100"/>
              </a:buClr>
              <a:buSzPct val="80000"/>
              <a:buFontTx/>
              <a:buBlip>
                <a:blip r:embed="rId3"/>
              </a:buBlip>
              <a:defRPr/>
            </a:pPr>
            <a:r>
              <a:rPr lang="sr-Latn-CS" sz="2000" dirty="0" smtClean="0"/>
              <a:t>Deo ideje GigaCampus projekta je iskorišćen za NA3T4 task</a:t>
            </a:r>
          </a:p>
          <a:p>
            <a:pPr marL="747645" lvl="2" indent="-290445" defTabSz="1015763" eaLnBrk="0" fontAlgn="base" hangingPunct="0">
              <a:lnSpc>
                <a:spcPct val="90000"/>
              </a:lnSpc>
              <a:spcBef>
                <a:spcPct val="20000"/>
              </a:spcBef>
              <a:spcAft>
                <a:spcPct val="0"/>
              </a:spcAft>
              <a:buClr>
                <a:srgbClr val="B4D100"/>
              </a:buClr>
              <a:buSzPct val="80000"/>
              <a:buBlip>
                <a:blip r:embed="rId3"/>
              </a:buBlip>
              <a:defRPr/>
            </a:pPr>
            <a:r>
              <a:rPr lang="sr-Latn-CS" sz="2000" dirty="0"/>
              <a:t>Odabir tema na kojima će se </a:t>
            </a:r>
            <a:r>
              <a:rPr lang="sr-Latn-CS" sz="2000" dirty="0" smtClean="0"/>
              <a:t>raditi</a:t>
            </a:r>
          </a:p>
          <a:p>
            <a:pPr marL="747645" lvl="2" indent="-290445" defTabSz="1015763" eaLnBrk="0" fontAlgn="base" hangingPunct="0">
              <a:lnSpc>
                <a:spcPct val="90000"/>
              </a:lnSpc>
              <a:spcBef>
                <a:spcPct val="20000"/>
              </a:spcBef>
              <a:spcAft>
                <a:spcPct val="0"/>
              </a:spcAft>
              <a:buClr>
                <a:srgbClr val="B4D100"/>
              </a:buClr>
              <a:buSzPct val="80000"/>
              <a:buFontTx/>
              <a:buBlip>
                <a:blip r:embed="rId3"/>
              </a:buBlip>
              <a:defRPr/>
            </a:pPr>
            <a:r>
              <a:rPr lang="sr-Latn-CS" sz="2000" dirty="0" smtClean="0"/>
              <a:t>Organizacija radnih grupa</a:t>
            </a:r>
          </a:p>
          <a:p>
            <a:pPr marL="747645" lvl="2" indent="-290445" defTabSz="1015763" eaLnBrk="0" fontAlgn="base" hangingPunct="0">
              <a:lnSpc>
                <a:spcPct val="90000"/>
              </a:lnSpc>
              <a:spcBef>
                <a:spcPct val="20000"/>
              </a:spcBef>
              <a:spcAft>
                <a:spcPct val="0"/>
              </a:spcAft>
              <a:buClr>
                <a:srgbClr val="B4D100"/>
              </a:buClr>
              <a:buSzPct val="80000"/>
              <a:buFontTx/>
              <a:buBlip>
                <a:blip r:embed="rId3"/>
              </a:buBlip>
              <a:defRPr/>
            </a:pPr>
            <a:r>
              <a:rPr lang="sr-Latn-CS" sz="2000" dirty="0" smtClean="0"/>
              <a:t>Kolaboracija i rad na dokmentima</a:t>
            </a:r>
          </a:p>
          <a:p>
            <a:pPr marL="747645" lvl="2" indent="-290445" defTabSz="1015763" eaLnBrk="0" fontAlgn="base" hangingPunct="0">
              <a:lnSpc>
                <a:spcPct val="90000"/>
              </a:lnSpc>
              <a:spcBef>
                <a:spcPct val="20000"/>
              </a:spcBef>
              <a:spcAft>
                <a:spcPct val="0"/>
              </a:spcAft>
              <a:buClr>
                <a:srgbClr val="B4D100"/>
              </a:buClr>
              <a:buSzPct val="80000"/>
              <a:buFontTx/>
              <a:buBlip>
                <a:blip r:embed="rId3"/>
              </a:buBlip>
              <a:defRPr/>
            </a:pPr>
            <a:r>
              <a:rPr lang="sr-Latn-CS" sz="2000" dirty="0" smtClean="0"/>
              <a:t>Objavljivanje i desimincija</a:t>
            </a:r>
            <a:endParaRPr lang="sr-Latn-CS" sz="2000" dirty="0"/>
          </a:p>
          <a:p>
            <a:pPr marL="290445" lvl="1" indent="-290445" defTabSz="1015763" eaLnBrk="0" fontAlgn="base" hangingPunct="0">
              <a:lnSpc>
                <a:spcPct val="90000"/>
              </a:lnSpc>
              <a:spcBef>
                <a:spcPct val="20000"/>
              </a:spcBef>
              <a:spcAft>
                <a:spcPct val="0"/>
              </a:spcAft>
              <a:buClr>
                <a:srgbClr val="B4D100"/>
              </a:buClr>
              <a:buSzPct val="80000"/>
              <a:buFontTx/>
              <a:buBlip>
                <a:blip r:embed="rId3"/>
              </a:buBlip>
              <a:defRPr/>
            </a:pPr>
            <a:endParaRPr lang="sr-Latn-CS" sz="2000" dirty="0" smtClean="0"/>
          </a:p>
          <a:p>
            <a:pPr marL="290445" lvl="1" indent="-290445" defTabSz="1015763" eaLnBrk="0" fontAlgn="base" hangingPunct="0">
              <a:lnSpc>
                <a:spcPct val="90000"/>
              </a:lnSpc>
              <a:spcBef>
                <a:spcPct val="20000"/>
              </a:spcBef>
              <a:spcAft>
                <a:spcPct val="0"/>
              </a:spcAft>
              <a:buClr>
                <a:srgbClr val="B4D100"/>
              </a:buClr>
              <a:buSzPct val="80000"/>
              <a:buFontTx/>
              <a:buBlip>
                <a:blip r:embed="rId3"/>
              </a:buBlip>
              <a:defRPr/>
            </a:pPr>
            <a:r>
              <a:rPr lang="sr-Latn-CS" sz="2000" dirty="0" smtClean="0"/>
              <a:t>Pilot projekat je obuhvatio četiri zemlje</a:t>
            </a:r>
          </a:p>
          <a:p>
            <a:pPr marL="747645" lvl="2" indent="-290445" defTabSz="1015763" eaLnBrk="0" fontAlgn="base" hangingPunct="0">
              <a:lnSpc>
                <a:spcPct val="90000"/>
              </a:lnSpc>
              <a:spcBef>
                <a:spcPct val="20000"/>
              </a:spcBef>
              <a:spcAft>
                <a:spcPct val="0"/>
              </a:spcAft>
              <a:buClr>
                <a:srgbClr val="B4D100"/>
              </a:buClr>
              <a:buSzPct val="80000"/>
              <a:buFontTx/>
              <a:buBlip>
                <a:blip r:embed="rId3"/>
              </a:buBlip>
              <a:defRPr/>
            </a:pPr>
            <a:r>
              <a:rPr lang="sr-Latn-CS" sz="2000" dirty="0" smtClean="0">
                <a:latin typeface="Arial" charset="0"/>
              </a:rPr>
              <a:t>Norveška</a:t>
            </a:r>
            <a:r>
              <a:rPr lang="nb-NO" sz="2000" dirty="0">
                <a:latin typeface="Arial" charset="0"/>
              </a:rPr>
              <a:t>(UNINETT)</a:t>
            </a:r>
          </a:p>
          <a:p>
            <a:pPr marL="747539" lvl="2" indent="-290445" defTabSz="1015763">
              <a:lnSpc>
                <a:spcPct val="90000"/>
              </a:lnSpc>
              <a:buSzPct val="80000"/>
              <a:buBlip>
                <a:blip r:embed="rId3"/>
              </a:buBlip>
              <a:defRPr/>
            </a:pPr>
            <a:r>
              <a:rPr lang="nb-NO" sz="2000" dirty="0">
                <a:latin typeface="Arial" charset="0"/>
              </a:rPr>
              <a:t>Fin</a:t>
            </a:r>
            <a:r>
              <a:rPr lang="sr-Latn-CS" sz="2000" dirty="0">
                <a:latin typeface="Arial" charset="0"/>
              </a:rPr>
              <a:t>ska</a:t>
            </a:r>
            <a:r>
              <a:rPr lang="nb-NO" sz="2000" dirty="0">
                <a:latin typeface="Arial" charset="0"/>
              </a:rPr>
              <a:t>(CSC/Funet)</a:t>
            </a:r>
          </a:p>
          <a:p>
            <a:pPr marL="747539" lvl="2" indent="-290445" defTabSz="1015763">
              <a:lnSpc>
                <a:spcPct val="90000"/>
              </a:lnSpc>
              <a:buSzPct val="80000"/>
              <a:buBlip>
                <a:blip r:embed="rId3"/>
              </a:buBlip>
              <a:defRPr/>
            </a:pPr>
            <a:r>
              <a:rPr lang="sr-Latn-CS" sz="2000" dirty="0">
                <a:latin typeface="Arial" charset="0"/>
              </a:rPr>
              <a:t>Češka</a:t>
            </a:r>
            <a:r>
              <a:rPr lang="nb-NO" sz="2000" dirty="0">
                <a:latin typeface="Arial" charset="0"/>
              </a:rPr>
              <a:t> (CESNET)</a:t>
            </a:r>
          </a:p>
          <a:p>
            <a:pPr marL="747539" lvl="2" indent="-290445" defTabSz="1015763">
              <a:lnSpc>
                <a:spcPct val="90000"/>
              </a:lnSpc>
              <a:buSzPct val="80000"/>
              <a:buBlip>
                <a:blip r:embed="rId3"/>
              </a:buBlip>
              <a:defRPr/>
            </a:pPr>
            <a:r>
              <a:rPr lang="nb-NO" sz="2000" dirty="0">
                <a:latin typeface="Arial" charset="0"/>
              </a:rPr>
              <a:t>S</a:t>
            </a:r>
            <a:r>
              <a:rPr lang="sr-Latn-CS" sz="2000" dirty="0">
                <a:latin typeface="Arial" charset="0"/>
              </a:rPr>
              <a:t>rbija</a:t>
            </a:r>
            <a:r>
              <a:rPr lang="nb-NO" sz="2000" dirty="0">
                <a:latin typeface="Arial" charset="0"/>
              </a:rPr>
              <a:t> (AMRES)</a:t>
            </a:r>
            <a:endParaRPr lang="en-US" sz="2000" dirty="0">
              <a:latin typeface="Arial" charset="0"/>
            </a:endParaRPr>
          </a:p>
          <a:p>
            <a:pPr marL="747645" lvl="2" indent="-290445" defTabSz="1015763" eaLnBrk="0" fontAlgn="base" hangingPunct="0">
              <a:lnSpc>
                <a:spcPct val="90000"/>
              </a:lnSpc>
              <a:spcBef>
                <a:spcPct val="20000"/>
              </a:spcBef>
              <a:spcAft>
                <a:spcPct val="0"/>
              </a:spcAft>
              <a:buClr>
                <a:srgbClr val="B4D100"/>
              </a:buClr>
              <a:buSzPct val="80000"/>
              <a:defRPr/>
            </a:pPr>
            <a:endParaRPr kumimoji="0" lang="en-US" sz="2000" b="0" i="0" u="none" strike="noStrike" kern="0" cap="none" spc="0" normalizeH="0" baseline="0" noProof="0" dirty="0" smtClean="0">
              <a:ln>
                <a:noFill/>
              </a:ln>
              <a:solidFill>
                <a:schemeClr val="tx1"/>
              </a:solidFill>
              <a:effectLst/>
              <a:uLnTx/>
              <a:uFillTx/>
              <a:latin typeface="+mn-lt"/>
              <a:ea typeface="+mn-ea"/>
              <a:cs typeface="+mn-cs"/>
            </a:endParaRPr>
          </a:p>
          <a:p>
            <a:pPr marL="290445" marR="0" lvl="0" indent="-290445" algn="l" defTabSz="1015763" rtl="0" eaLnBrk="0" fontAlgn="base" latinLnBrk="0" hangingPunct="0">
              <a:lnSpc>
                <a:spcPct val="100000"/>
              </a:lnSpc>
              <a:spcBef>
                <a:spcPct val="20000"/>
              </a:spcBef>
              <a:spcAft>
                <a:spcPct val="0"/>
              </a:spcAft>
              <a:buClr>
                <a:srgbClr val="B4D100"/>
              </a:buClr>
              <a:buSzPct val="80000"/>
              <a:buFontTx/>
              <a:buBlip>
                <a:blip r:embed="rId3"/>
              </a:buBlip>
              <a:tabLst/>
              <a:defRPr/>
            </a:pPr>
            <a:endParaRPr kumimoji="0" lang="en-US" sz="20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
      <a:dk1>
        <a:srgbClr val="074359"/>
      </a:dk1>
      <a:lt1>
        <a:srgbClr val="FFFFFF"/>
      </a:lt1>
      <a:dk2>
        <a:srgbClr val="FFFFFF"/>
      </a:dk2>
      <a:lt2>
        <a:srgbClr val="0D8B9F"/>
      </a:lt2>
      <a:accent1>
        <a:srgbClr val="00899F"/>
      </a:accent1>
      <a:accent2>
        <a:srgbClr val="E0C300"/>
      </a:accent2>
      <a:accent3>
        <a:srgbClr val="FFFFFF"/>
      </a:accent3>
      <a:accent4>
        <a:srgbClr val="05384B"/>
      </a:accent4>
      <a:accent5>
        <a:srgbClr val="AAC4CD"/>
      </a:accent5>
      <a:accent6>
        <a:srgbClr val="CBB000"/>
      </a:accent6>
      <a:hlink>
        <a:srgbClr val="EE5019"/>
      </a:hlink>
      <a:folHlink>
        <a:srgbClr val="BFDD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741</TotalTime>
  <Words>1230</Words>
  <Application>Microsoft Office PowerPoint</Application>
  <PresentationFormat>On-screen Show (4:3)</PresentationFormat>
  <Paragraphs>211</Paragraphs>
  <Slides>14</Slides>
  <Notes>10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Blank Presentation</vt:lpstr>
      <vt:lpstr>Chart</vt:lpstr>
      <vt:lpstr>Campus Best Practice NA3T4 </vt:lpstr>
      <vt:lpstr>Géant3 projekat (2009-2013)</vt:lpstr>
      <vt:lpstr>Slide 3</vt:lpstr>
      <vt:lpstr>NA3T4 – Campus best practice</vt:lpstr>
      <vt:lpstr>CBP dokumenta – Na Engleskom jeziku</vt:lpstr>
      <vt:lpstr>NREN problemi Rezultati ankete</vt:lpstr>
      <vt:lpstr>NREN problemi</vt:lpstr>
      <vt:lpstr>Primer uspešne kolaboracije - eduroam</vt:lpstr>
      <vt:lpstr>Kako je nastala ideja za NA3T4 task</vt:lpstr>
      <vt:lpstr>NA3T4 – Tehničke oblasti</vt:lpstr>
      <vt:lpstr>CBP – Utabani put</vt:lpstr>
      <vt:lpstr>AMRES iskustva</vt:lpstr>
      <vt:lpstr>AMRES iskustva</vt:lpstr>
      <vt:lpstr>Q&amp;A</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Ivan</dc:creator>
  <cp:lastModifiedBy>Milan</cp:lastModifiedBy>
  <cp:revision>72</cp:revision>
  <dcterms:created xsi:type="dcterms:W3CDTF">2012-10-28T16:21:09Z</dcterms:created>
  <dcterms:modified xsi:type="dcterms:W3CDTF">2012-11-01T06:50:48Z</dcterms:modified>
</cp:coreProperties>
</file>